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94360"/>
            <a:ext cx="7955279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4CB4D6"/>
                </a:solidFill>
                <a:latin typeface="Aptos"/>
              </a:rPr>
              <a:t>WOMEN’S HEALTH AFTER 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859536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0D4669"/>
                </a:solidFill>
                <a:latin typeface="Aptos Display"/>
              </a:rPr>
              <a:t>Perimenopause, Menopause</a:t>
            </a:r>
            <a:br/>
            <a:r>
              <a:t>&amp; Healthy Aging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606040"/>
            <a:ext cx="795527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202D37"/>
                </a:solidFill>
                <a:latin typeface="Aptos"/>
              </a:rPr>
              <a:t>Understand the changes. Protect your health. Know when to seek care.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794760"/>
            <a:ext cx="59436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0D4669"/>
                </a:solidFill>
                <a:latin typeface="Aptos"/>
              </a:rPr>
              <a:t>Esther Onyeanisi, BSN, 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24528"/>
            <a:ext cx="5943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5C6C76"/>
                </a:solidFill>
                <a:latin typeface="Aptos"/>
              </a:rPr>
              <a:t>Health Coach &amp; Educator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3657600"/>
            <a:ext cx="3108960" cy="1325880"/>
          </a:xfrm>
          <a:prstGeom prst="round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89520" y="3931920"/>
            <a:ext cx="25603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0D4669"/>
                </a:solidFill>
                <a:latin typeface="Aptos"/>
              </a:rPr>
              <a:t>A practical guide for women entering midlife and beyond.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START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What changes after 40?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2560320" cy="205740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011680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Hormones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23160"/>
            <a:ext cx="21031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Estrogen and progesterone become less predictable during the menopause transition.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1828800"/>
            <a:ext cx="2560320" cy="205740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03320" y="2011680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Body composition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2423160"/>
            <a:ext cx="21031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Muscle can decline with age, while weight and fat distribution may change.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828800"/>
            <a:ext cx="2560320" cy="205740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2011680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Bones &amp; heart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2423160"/>
            <a:ext cx="21031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Bone health, blood pressure, cholesterol and glucose deserve more attention in midlife.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5440680"/>
            <a:ext cx="8046720" cy="640080"/>
          </a:xfrm>
          <a:prstGeom prst="round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51560" y="5596128"/>
            <a:ext cx="7589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D4669"/>
                </a:solidFill>
                <a:latin typeface="Aptos"/>
              </a:rPr>
              <a:t>BRAIN CHECK: Which change do women talk about most, and which one gets overlooked?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THE TRANSITION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Premenopause, perimenopause, menopause, postmenopause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2011680" cy="237744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011680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Premenopause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23160"/>
            <a:ext cx="1554480" cy="1600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Reproductive years before the menopause transition.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26080" y="1828800"/>
            <a:ext cx="2011680" cy="237744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54680" y="2011680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Perimenopause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4680" y="2423160"/>
            <a:ext cx="1554480" cy="1600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Cycles and symptoms may change; pregnancy is still possible.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20640" y="1828800"/>
            <a:ext cx="2011680" cy="237744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49240" y="2011680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Menopause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49240" y="2423160"/>
            <a:ext cx="1554480" cy="1600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Reached after 12 straight months without a menstrual period.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828800"/>
            <a:ext cx="2011680" cy="237744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43800" y="2011680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Postmenopause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43800" y="2423160"/>
            <a:ext cx="1554480" cy="1600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The years afterward; long-term bone, heart and metabolic health remain important.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5440680"/>
            <a:ext cx="8046720" cy="640080"/>
          </a:xfrm>
          <a:prstGeom prst="round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51560" y="5596128"/>
            <a:ext cx="7589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D4669"/>
                </a:solidFill>
                <a:latin typeface="Aptos"/>
              </a:rPr>
              <a:t>BRAIN CHECK: Can someone be in perimenopause and still have regular-looking periods?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HORMONES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What estrogen and progesterone 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828800"/>
            <a:ext cx="3840480" cy="237744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201168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Estrogen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423160"/>
            <a:ext cx="3383280" cy="1600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Supports reproductive tissues and contributes to bone, skin, vaginal and cardiovascular health. Levels fluctuate during perimenopause and later decline.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92040" y="1828800"/>
            <a:ext cx="3840480" cy="237744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20640" y="201168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Progesterone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423160"/>
            <a:ext cx="3383280" cy="1600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Produced after ovulation. As ovulation becomes less regular, progesterone patterns change too, contributing to cycle and symptom changes.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5440680"/>
            <a:ext cx="8046720" cy="640080"/>
          </a:xfrm>
          <a:prstGeom prst="round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51560" y="5596128"/>
            <a:ext cx="7589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D4669"/>
                </a:solidFill>
                <a:latin typeface="Aptos"/>
              </a:rPr>
              <a:t>BRAIN CHECK: Why can symptoms vary from month to month instead of declining in a straight line?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HORMONE PATTERNS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Why the 40s can feel unpredictable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Perimenopause is a transition, not an on/off switch.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Estrogen may rise and fall unpredictably before settling at lower postmenopausal levels.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Progesterone can decline as ovulation becomes less consistent.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Symptoms may involve temperature regulation, sleep, mood, periods, vaginal tissues and more.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440680"/>
            <a:ext cx="8046720" cy="640080"/>
          </a:xfrm>
          <a:prstGeom prst="round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5596128"/>
            <a:ext cx="7589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D4669"/>
                </a:solidFill>
                <a:latin typeface="Aptos"/>
              </a:rPr>
              <a:t>BRAIN CHECK: Which symptoms might be mistaken for stress or simply 'getting older'?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SYMPTOMS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The symptom spectrum is broader than hot flashes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2468880" cy="15544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Temperature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23160"/>
            <a:ext cx="20116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Hot flashes, night sweats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1828800"/>
            <a:ext cx="2468880" cy="15544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1188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Sleep &amp; energy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1880" y="2423160"/>
            <a:ext cx="20116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Insomnia, fatigue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35040" y="1828800"/>
            <a:ext cx="2468880" cy="15544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6364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Mind &amp; mood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2423160"/>
            <a:ext cx="20116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Irritability, anxiety, low mood, brain fog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657600"/>
            <a:ext cx="2468880" cy="15544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38404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Periods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251960"/>
            <a:ext cx="20116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Irregular, heavier, lighter, closer or farther apart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83280" y="3657600"/>
            <a:ext cx="2468880" cy="15544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1880" y="38404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Sexual &amp; urinary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80" y="4251960"/>
            <a:ext cx="20116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Dryness, discomfort, urgency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35040" y="3657600"/>
            <a:ext cx="2468880" cy="15544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63640" y="38404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Body changes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63640" y="4251960"/>
            <a:ext cx="20116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Weight distribution, muscle, skin and hair changes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PERIODS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Menstrual changes and bleeding red flags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Perimenopause can bring skipped periods and changes in flow or cycle length.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Very heavy bleeding, persistent bleeding, dizziness or symptoms of anemia deserve medical evaluation.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Any vaginal bleeding after 12 months without a period should be evaluated.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Pregnancy remains possible during perimenopause.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440680"/>
            <a:ext cx="8046720" cy="640080"/>
          </a:xfrm>
          <a:prstGeom prst="round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5596128"/>
            <a:ext cx="7589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D4669"/>
                </a:solidFill>
                <a:latin typeface="Aptos"/>
              </a:rPr>
              <a:t>BRAIN CHECK: What is the one bleeding pattern after menopause that should never be ignored?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BODY COMPOSITION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Metabolism, weight and muscle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Age-related muscle loss can reduce strength and affect energy needs.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Fat distribution may shift toward the abdomen during midlife.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Resistance training helps preserve muscle and function.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Protein-rich foods, regular movement, sleep and realistic portions support healthy body composition.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Focus on strength, waist trends, energy and metabolic health, not only the scale.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BONES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Protect bone and muscle as health assets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Estrogen decline contributes to faster bone loss around and after menopause.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Weight-bearing activity and resistance training support bone and muscle.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Calcium and vitamin D needs should be met through food and supplements when appropriate.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Balance and fall-prevention work become increasingly important.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Bone-density screening timing depends on age and personal risk.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HEART &amp; METABOLISM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Midlife is a cardiovascular checkpoint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2468880" cy="192024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Blood pressure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23160"/>
            <a:ext cx="20116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Know your numbers and measure correctly.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1828800"/>
            <a:ext cx="2468880" cy="192024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1188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Cholesterol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1880" y="2423160"/>
            <a:ext cx="20116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Review the full lipid profile and overall cardiovascular risk.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35040" y="1828800"/>
            <a:ext cx="2468880" cy="192024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6364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Blood sugar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2423160"/>
            <a:ext cx="20116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Screen based on age, history and risk factors.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977639"/>
            <a:ext cx="2468880" cy="13258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416052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Movement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57200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Aim for regular aerobic activity plus strength work.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83280" y="3977639"/>
            <a:ext cx="2468880" cy="13258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1880" y="416052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Nutrition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80" y="457200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Emphasize minimally processed, fiber-rich foods.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35040" y="3977639"/>
            <a:ext cx="2468880" cy="13258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63640" y="416052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Sleep &amp; tobacco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63640" y="457200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Protect sleep and avoid tobacco exposure.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BRAIN &amp; WELL-BEING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Sleep, mood and concentration interact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Night sweats can fragment sleep and worsen fatigue, irritability and concentration.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A regular sleep schedule, cool environment and limiting late caffeine or alcohol may help.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Brain fog can be supported with reminders, routines and less multitasking.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Persistent anxiety, depression or sleep problems deserve appropriate clinical care.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SEXUAL &amp; URINARY HEALTH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Genitourinary symptoms are common and treatable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Vaginal dryness, burning, irritation and pain with sex may occur.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Urinary urgency, discomfort or recurrent urinary symptoms can also develop.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Moisturizers and lubricants may help some symptoms.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Local prescription treatments are available when appropriate.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Symptoms do not need to be endured silently.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SKIN &amp; HAIR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Visible changes can reflect age and hormone shifts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Skin may become drier and less elastic as collagen and hydration change.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Hair may become thinner or drier, while some women notice increased facial hair.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Sun protection, gentle skin care, adequate nutrition and hydration remain useful basics.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Sudden or severe hair loss should be assessed for other causes.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NUTRITION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Build a midlife plate that supports long-term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2468880" cy="20116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Protein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23160"/>
            <a:ext cx="201168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Include a quality protein source across meals to support muscle.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1828800"/>
            <a:ext cx="2468880" cy="20116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1188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Plants &amp; fiber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1880" y="2423160"/>
            <a:ext cx="201168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Vegetables, fruits, beans and whole grains support cardiometabolic health.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35040" y="1828800"/>
            <a:ext cx="2468880" cy="201168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6364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Healthy fats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2423160"/>
            <a:ext cx="201168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Nuts, seeds, fish and unsaturated oils can fit a heart-supportive pattern.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5440680"/>
            <a:ext cx="8046720" cy="640080"/>
          </a:xfrm>
          <a:prstGeom prst="round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51560" y="5596128"/>
            <a:ext cx="7589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D4669"/>
                </a:solidFill>
                <a:latin typeface="Aptos"/>
              </a:rPr>
              <a:t>BRAIN CHECK: What is one familiar cultural food you could pair with more protein or vegetables?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VITAMINS &amp; SUPPLEMENTS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Food first, supplement to fill a real gap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Vitamin D and calcium are important for bone health; individual needs vary.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Vitamin B12 needs may require attention with age, diet patterns or certain medications.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Magnesium is obtained from many foods; supplements are not automatically necessary.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Iron should not be taken routinely unless there is a reason such as deficiency or clinician guidance.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Supplements can interact with medications, so review them with a qualified healthcare professional.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DAILY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Lifestyle care is foundational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2468880" cy="141732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Move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23160"/>
            <a:ext cx="20116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Be physically active most days.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1828800"/>
            <a:ext cx="2468880" cy="141732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1188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Strengthen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1880" y="2423160"/>
            <a:ext cx="20116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Include resistance training regularly.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35040" y="1828800"/>
            <a:ext cx="2468880" cy="141732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63640" y="201168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Eat well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2423160"/>
            <a:ext cx="20116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Choose mostly minimally processed foods.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474720"/>
            <a:ext cx="2468880" cy="141732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365760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Sleep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069080"/>
            <a:ext cx="20116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Protect a consistent sleep routine.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83280" y="3474720"/>
            <a:ext cx="2468880" cy="141732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1880" y="365760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Connect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80" y="4069080"/>
            <a:ext cx="20116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Maintain social support and mental well-being.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35040" y="3474720"/>
            <a:ext cx="2468880" cy="141732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63640" y="3657600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Avoid tobacco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63640" y="4069080"/>
            <a:ext cx="20116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Reduce cardiovascular and cancer risk.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TREATMENT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Match treatment to symptoms, risks and preferences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Start with the symptom or health concern that most affects daily life.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Review medical history, bleeding history, uterus status and cardiovascular or cancer risks.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Options may include lifestyle strategies, nonhormonal medicines, local vaginal therapy or systemic hormone therapy.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Treatment should be individualized and reassessed over time.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HORMONE THERAPY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What to know about menopausal hormone therapy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Systemic hormone therapy is an effective treatment for hot flashes and night sweats.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It can also help prevent bone loss while it is being used.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For people with a uterus, progesterone or another progestogen is generally needed with systemic estrogen to protect the uterine lining.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Personal history, route, dose, timing and preferences affect the risk-benefit discussion.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Unexplained bleeding and certain cancer, clotting, cardiovascular or liver histories require careful evaluation.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OTHER OPTIONS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Nonhormonal and local treatments also exist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Some prescription nonhormonal medicines can reduce hot flashes.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Vaginal moisturizers and lubricants can support dryness and sexual comfort.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Low-dose vaginal estrogen and other prescription local therapies may be options for genitourinary symptoms.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Sleep, mood and sexual-health concerns can be treated directly when needed.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Your midlife health checklist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8046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Know your blood pressure, cholesterol and blood sugar status.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Review menstrual changes and report abnormal bleeding.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Protect bone and muscle with strength and weight-bearing activity.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Prioritize sleep, nutrition, movement and tobacco avoidance.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Discuss persistent menopause symptoms instead of simply enduring them.</a:t>
            </a:r>
          </a:p>
          <a:p>
            <a:pPr>
              <a:spcAft>
                <a:spcPts val="1200"/>
              </a:spcAft>
              <a:defRPr sz="2000">
                <a:solidFill>
                  <a:srgbClr val="202D37"/>
                </a:solidFill>
                <a:latin typeface="Aptos"/>
              </a:defRPr>
            </a:pPr>
            <a:r>
              <a:t>• Keep preventive screenings and routine health visits up to date.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440680"/>
            <a:ext cx="8046720" cy="640080"/>
          </a:xfrm>
          <a:prstGeom prst="round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5596128"/>
            <a:ext cx="7589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D4669"/>
                </a:solidFill>
                <a:latin typeface="Aptos"/>
              </a:rPr>
              <a:t>BRAIN CHECK: What is one action you can start this week?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Five ideas to remember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3840480" cy="96012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01168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23160"/>
            <a:ext cx="33832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The 40s can bring real physiologic and hormonal changes.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54880" y="1828800"/>
            <a:ext cx="3840480" cy="96012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83480" y="201168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83480" y="2423160"/>
            <a:ext cx="33832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Perimenopause can begin before periods stop.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017520"/>
            <a:ext cx="3840480" cy="96012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320040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3611879"/>
            <a:ext cx="33832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Bone, muscle, heart and metabolic health deserve attention.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54880" y="3017520"/>
            <a:ext cx="3840480" cy="96012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983480" y="3200400"/>
            <a:ext cx="3383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83480" y="3611879"/>
            <a:ext cx="33832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Symptoms are treatable with hormonal and nonhormonal options.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206240"/>
            <a:ext cx="7863840" cy="960120"/>
          </a:xfrm>
          <a:prstGeom prst="roundRect">
            <a:avLst/>
          </a:prstGeom>
          <a:solidFill>
            <a:srgbClr val="F6FAFB"/>
          </a:solidFill>
          <a:ln>
            <a:solidFill>
              <a:srgbClr val="D3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0120" y="4389120"/>
            <a:ext cx="7406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D4669"/>
                </a:solidFill>
                <a:latin typeface="Aptos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4800600"/>
            <a:ext cx="74066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02D37"/>
                </a:solidFill>
                <a:latin typeface="Aptos"/>
              </a:rPr>
              <a:t>The best plan is individualized, evidence-informed and reviewed over time.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646920" y="0"/>
            <a:ext cx="2542032" cy="6858000"/>
          </a:xfrm>
          <a:prstGeom prst="rect">
            <a:avLst/>
          </a:prstGeom>
          <a:solidFill>
            <a:srgbClr val="E6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-502920"/>
            <a:ext cx="2011680" cy="2011680"/>
          </a:xfrm>
          <a:prstGeom prst="ellipse">
            <a:avLst/>
          </a:prstGeom>
          <a:solidFill>
            <a:srgbClr val="4CB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4CB4D6"/>
                </a:solidFill>
                <a:latin typeface="Aptos"/>
              </a:rPr>
              <a:t>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8686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D4669"/>
                </a:solidFill>
                <a:latin typeface="Aptos Display"/>
              </a:rPr>
              <a:t>Reliable resources used in the source presentations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172200"/>
            <a:ext cx="914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0D4669"/>
                </a:solidFill>
                <a:latin typeface="Aptos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6400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C6C76"/>
                </a:solidFill>
                <a:latin typeface="Aptos"/>
              </a:rPr>
              <a:t>Health Clinic With Esta • Health Education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737360"/>
            <a:ext cx="80467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02D37"/>
                </a:solidFill>
                <a:latin typeface="Aptos"/>
              </a:defRPr>
            </a:pPr>
            <a:r>
              <a:t>• World Health Organization — Menopause fact sheet</a:t>
            </a:r>
          </a:p>
          <a:p>
            <a:pPr>
              <a:spcAft>
                <a:spcPts val="1200"/>
              </a:spcAft>
              <a:defRPr sz="1700">
                <a:solidFill>
                  <a:srgbClr val="202D37"/>
                </a:solidFill>
                <a:latin typeface="Aptos"/>
              </a:defRPr>
            </a:pPr>
            <a:r>
              <a:t>• American College of Obstetricians and Gynecologists — The Menopause Years; Hormone Therapy for Menopause</a:t>
            </a:r>
          </a:p>
          <a:p>
            <a:pPr>
              <a:spcAft>
                <a:spcPts val="1200"/>
              </a:spcAft>
              <a:defRPr sz="1700">
                <a:solidFill>
                  <a:srgbClr val="202D37"/>
                </a:solidFill>
                <a:latin typeface="Aptos"/>
              </a:defRPr>
            </a:pPr>
            <a:r>
              <a:t>• The Menopause Society — Patient education and treatment resources</a:t>
            </a:r>
          </a:p>
          <a:p>
            <a:pPr>
              <a:spcAft>
                <a:spcPts val="1200"/>
              </a:spcAft>
              <a:defRPr sz="1700">
                <a:solidFill>
                  <a:srgbClr val="202D37"/>
                </a:solidFill>
                <a:latin typeface="Aptos"/>
              </a:defRPr>
            </a:pPr>
            <a:r>
              <a:t>• Cleveland Clinic — Perimenopause and vitamin-timing education</a:t>
            </a:r>
          </a:p>
          <a:p>
            <a:pPr>
              <a:spcAft>
                <a:spcPts val="1200"/>
              </a:spcAft>
              <a:defRPr sz="1700">
                <a:solidFill>
                  <a:srgbClr val="202D37"/>
                </a:solidFill>
                <a:latin typeface="Aptos"/>
              </a:defRPr>
            </a:pPr>
            <a:r>
              <a:t>• Harvard Health — Perimenopause education</a:t>
            </a:r>
          </a:p>
          <a:p>
            <a:pPr>
              <a:spcAft>
                <a:spcPts val="1200"/>
              </a:spcAft>
              <a:defRPr sz="1700">
                <a:solidFill>
                  <a:srgbClr val="202D37"/>
                </a:solidFill>
                <a:latin typeface="Aptos"/>
              </a:defRPr>
            </a:pPr>
            <a:r>
              <a:t>• Cedars-Sinai and Keck Medicine of USC — Women’s health in the 40s</a:t>
            </a:r>
          </a:p>
          <a:p>
            <a:pPr>
              <a:spcAft>
                <a:spcPts val="1200"/>
              </a:spcAft>
              <a:defRPr sz="1700">
                <a:solidFill>
                  <a:srgbClr val="202D37"/>
                </a:solidFill>
                <a:latin typeface="Aptos"/>
              </a:defRPr>
            </a:pPr>
            <a:r>
              <a:t>• Stanford Lifestyle Medicine — Nutrition and supplement education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897880"/>
            <a:ext cx="7955279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C6C76"/>
                </a:solidFill>
                <a:latin typeface="Aptos"/>
              </a:rPr>
              <a:t>Educational use only. This presentation does not replace individualized medical advice, diagnosis or treatment.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