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a2761f951d541fc" /><Relationship Type="http://schemas.openxmlformats.org/officeDocument/2006/relationships/extended-properties" Target="/docProps/app.xml" Id="R33832f6198b242c3" /><Relationship Type="http://schemas.openxmlformats.org/officeDocument/2006/relationships/officeDocument" Target="/ppt/presentation.xml" Id="R8d513a59bfdd49c2" /></Relationships>
</file>

<file path=ppt/presentation.xml><?xml version="1.0" encoding="utf-8"?>
<p:presentation xmlns:p="http://schemas.openxmlformats.org/presentationml/2006/main">
  <p:sldMasterIdLst>
    <p:sldMasterId xmlns:r="http://schemas.openxmlformats.org/officeDocument/2006/relationships" id="2147483648" r:id="R09ff8cc332374550"/>
  </p:sldMasterIdLst>
  <p:notesMasterIdLst>
    <p:notesMasterId xmlns:r="http://schemas.openxmlformats.org/officeDocument/2006/relationships" r:id="Rc127f90e568f4718"/>
  </p:notesMasterIdLst>
  <p:sldIdLst>
    <p:sldId xmlns:r="http://schemas.openxmlformats.org/officeDocument/2006/relationships" id="256" r:id="R94f5e4a40f564d82"/>
    <p:sldId xmlns:r="http://schemas.openxmlformats.org/officeDocument/2006/relationships" id="257" r:id="R424f02d9bd3d44ab"/>
    <p:sldId xmlns:r="http://schemas.openxmlformats.org/officeDocument/2006/relationships" id="258" r:id="R9559934c35e54029"/>
    <p:sldId xmlns:r="http://schemas.openxmlformats.org/officeDocument/2006/relationships" id="259" r:id="R59b2fd555ff64971"/>
    <p:sldId xmlns:r="http://schemas.openxmlformats.org/officeDocument/2006/relationships" id="260" r:id="Rfb596ccd59574696"/>
    <p:sldId xmlns:r="http://schemas.openxmlformats.org/officeDocument/2006/relationships" id="261" r:id="R3377c3f0dd194368"/>
    <p:sldId xmlns:r="http://schemas.openxmlformats.org/officeDocument/2006/relationships" id="262" r:id="R58010981294049ae"/>
    <p:sldId xmlns:r="http://schemas.openxmlformats.org/officeDocument/2006/relationships" id="263" r:id="R0c0c08f4d3e34141"/>
    <p:sldId xmlns:r="http://schemas.openxmlformats.org/officeDocument/2006/relationships" id="264" r:id="Rfb8c4642deae4649"/>
    <p:sldId xmlns:r="http://schemas.openxmlformats.org/officeDocument/2006/relationships" id="265" r:id="R1091e6c56a3e41d9"/>
    <p:sldId xmlns:r="http://schemas.openxmlformats.org/officeDocument/2006/relationships" id="266" r:id="R0437f490f56d458f"/>
    <p:sldId xmlns:r="http://schemas.openxmlformats.org/officeDocument/2006/relationships" id="267" r:id="R34656a6254434047"/>
    <p:sldId xmlns:r="http://schemas.openxmlformats.org/officeDocument/2006/relationships" id="268" r:id="R75d154d003034239"/>
    <p:sldId xmlns:r="http://schemas.openxmlformats.org/officeDocument/2006/relationships" id="269" r:id="R3b83c524acfe4f12"/>
    <p:sldId xmlns:r="http://schemas.openxmlformats.org/officeDocument/2006/relationships" id="270" r:id="Rc06d02d0b9b14fea"/>
    <p:sldId xmlns:r="http://schemas.openxmlformats.org/officeDocument/2006/relationships" id="271" r:id="R7bfdc144466846a1"/>
    <p:sldId xmlns:r="http://schemas.openxmlformats.org/officeDocument/2006/relationships" id="272" r:id="Rb4a2e3b8bf41421c"/>
    <p:sldId xmlns:r="http://schemas.openxmlformats.org/officeDocument/2006/relationships" id="273" r:id="Rf892730f9337485b"/>
    <p:sldId xmlns:r="http://schemas.openxmlformats.org/officeDocument/2006/relationships" id="274" r:id="R3987fed16bec4e05"/>
    <p:sldId xmlns:r="http://schemas.openxmlformats.org/officeDocument/2006/relationships" id="275" r:id="R1d0c27301db44f55"/>
    <p:sldId xmlns:r="http://schemas.openxmlformats.org/officeDocument/2006/relationships" id="276" r:id="R823ffb1fb93040b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67dd56bbc994811" /><Relationship Type="http://schemas.openxmlformats.org/officeDocument/2006/relationships/slideMaster" Target="/ppt/slideMasters/slideMaster1.xml" Id="R09ff8cc332374550" /><Relationship Type="http://schemas.openxmlformats.org/officeDocument/2006/relationships/notesMaster" Target="/ppt/notesMasters/notesMaster1.xml" Id="Rc127f90e568f4718" /><Relationship Type="http://schemas.openxmlformats.org/officeDocument/2006/relationships/presProps" Target="/ppt/presProps.xml" Id="Rce6e80941c4549c4" /><Relationship Type="http://schemas.openxmlformats.org/officeDocument/2006/relationships/tableStyles" Target="/ppt/tableStyles.xml" Id="Rfc1885e68ef54e9a" /><Relationship Type="http://schemas.openxmlformats.org/officeDocument/2006/relationships/slide" Target="/ppt/slides/slide1.xml" Id="R94f5e4a40f564d82" /><Relationship Type="http://schemas.openxmlformats.org/officeDocument/2006/relationships/slide" Target="/ppt/slides/slide2.xml" Id="R424f02d9bd3d44ab" /><Relationship Type="http://schemas.openxmlformats.org/officeDocument/2006/relationships/slide" Target="/ppt/slides/slide3.xml" Id="R9559934c35e54029" /><Relationship Type="http://schemas.openxmlformats.org/officeDocument/2006/relationships/slide" Target="/ppt/slides/slide4.xml" Id="R59b2fd555ff64971" /><Relationship Type="http://schemas.openxmlformats.org/officeDocument/2006/relationships/slide" Target="/ppt/slides/slide5.xml" Id="Rfb596ccd59574696" /><Relationship Type="http://schemas.openxmlformats.org/officeDocument/2006/relationships/slide" Target="/ppt/slides/slide6.xml" Id="R3377c3f0dd194368" /><Relationship Type="http://schemas.openxmlformats.org/officeDocument/2006/relationships/slide" Target="/ppt/slides/slide7.xml" Id="R58010981294049ae" /><Relationship Type="http://schemas.openxmlformats.org/officeDocument/2006/relationships/slide" Target="/ppt/slides/slide8.xml" Id="R0c0c08f4d3e34141" /><Relationship Type="http://schemas.openxmlformats.org/officeDocument/2006/relationships/slide" Target="/ppt/slides/slide9.xml" Id="Rfb8c4642deae4649" /><Relationship Type="http://schemas.openxmlformats.org/officeDocument/2006/relationships/slide" Target="/ppt/slides/slide10.xml" Id="R1091e6c56a3e41d9" /><Relationship Type="http://schemas.openxmlformats.org/officeDocument/2006/relationships/slide" Target="/ppt/slides/slide11.xml" Id="R0437f490f56d458f" /><Relationship Type="http://schemas.openxmlformats.org/officeDocument/2006/relationships/slide" Target="/ppt/slides/slide12.xml" Id="R34656a6254434047" /><Relationship Type="http://schemas.openxmlformats.org/officeDocument/2006/relationships/slide" Target="/ppt/slides/slide13.xml" Id="R75d154d003034239" /><Relationship Type="http://schemas.openxmlformats.org/officeDocument/2006/relationships/slide" Target="/ppt/slides/slide14.xml" Id="R3b83c524acfe4f12" /><Relationship Type="http://schemas.openxmlformats.org/officeDocument/2006/relationships/slide" Target="/ppt/slides/slide15.xml" Id="Rc06d02d0b9b14fea" /><Relationship Type="http://schemas.openxmlformats.org/officeDocument/2006/relationships/slide" Target="/ppt/slides/slide16.xml" Id="R7bfdc144466846a1" /><Relationship Type="http://schemas.openxmlformats.org/officeDocument/2006/relationships/slide" Target="/ppt/slides/slide17.xml" Id="Rb4a2e3b8bf41421c" /><Relationship Type="http://schemas.openxmlformats.org/officeDocument/2006/relationships/slide" Target="/ppt/slides/slide18.xml" Id="Rf892730f9337485b" /><Relationship Type="http://schemas.openxmlformats.org/officeDocument/2006/relationships/slide" Target="/ppt/slides/slide19.xml" Id="R3987fed16bec4e05" /><Relationship Type="http://schemas.openxmlformats.org/officeDocument/2006/relationships/slide" Target="/ppt/slides/slide20.xml" Id="R1d0c27301db44f55" /><Relationship Type="http://schemas.openxmlformats.org/officeDocument/2006/relationships/slide" Target="/ppt/slides/slide21.xml" Id="R823ffb1fb93040b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e7b9a40c60b455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d795bc6e6174ab1" /><Relationship Type="http://schemas.openxmlformats.org/officeDocument/2006/relationships/notesMaster" Target="/ppt/notesMasters/notesMaster1.xml" Id="R00ff94f6686a48a5" /></Relationships>
</file>

<file path=ppt/notesSlides/_rels/notesSlide2.xml.rels>&#65279;<?xml version="1.0" encoding="utf-8"?><Relationships xmlns="http://schemas.openxmlformats.org/package/2006/relationships"><Relationship Type="http://schemas.openxmlformats.org/officeDocument/2006/relationships/slide" Target="/ppt/slides/slide2.xml" Id="R5b88db3683244e29" /><Relationship Type="http://schemas.openxmlformats.org/officeDocument/2006/relationships/notesMaster" Target="/ppt/notesMasters/notesMaster1.xml" Id="Rb2a2d0c3d6d947b3" /></Relationships>
</file>

<file path=ppt/notesSlides/_rels/notesSlide3.xml.rels>&#65279;<?xml version="1.0" encoding="utf-8"?><Relationships xmlns="http://schemas.openxmlformats.org/package/2006/relationships"><Relationship Type="http://schemas.openxmlformats.org/officeDocument/2006/relationships/slide" Target="/ppt/slides/slide3.xml" Id="R3fea940ec1664450" /><Relationship Type="http://schemas.openxmlformats.org/officeDocument/2006/relationships/notesMaster" Target="/ppt/notesMasters/notesMaster1.xml" Id="Red7729f63a544ca9" /></Relationships>
</file>

<file path=ppt/notesSlides/_rels/notesSlide4.xml.rels>&#65279;<?xml version="1.0" encoding="utf-8"?><Relationships xmlns="http://schemas.openxmlformats.org/package/2006/relationships"><Relationship Type="http://schemas.openxmlformats.org/officeDocument/2006/relationships/slide" Target="/ppt/slides/slide4.xml" Id="R753710de3c4548b0" /><Relationship Type="http://schemas.openxmlformats.org/officeDocument/2006/relationships/notesMaster" Target="/ppt/notesMasters/notesMaster1.xml" Id="R09ab30919c83474f" /></Relationships>
</file>

<file path=ppt/notesSlides/_rels/notesSlide5.xml.rels>&#65279;<?xml version="1.0" encoding="utf-8"?><Relationships xmlns="http://schemas.openxmlformats.org/package/2006/relationships"><Relationship Type="http://schemas.openxmlformats.org/officeDocument/2006/relationships/slide" Target="/ppt/slides/slide5.xml" Id="R235670f7dc444449" /><Relationship Type="http://schemas.openxmlformats.org/officeDocument/2006/relationships/notesMaster" Target="/ppt/notesMasters/notesMaster1.xml" Id="R1f3ef65f68e049e4" /></Relationships>
</file>

<file path=ppt/notesSlides/_rels/notesSlide6.xml.rels>&#65279;<?xml version="1.0" encoding="utf-8"?><Relationships xmlns="http://schemas.openxmlformats.org/package/2006/relationships"><Relationship Type="http://schemas.openxmlformats.org/officeDocument/2006/relationships/slide" Target="/ppt/slides/slide6.xml" Id="Rfd0c9c4cd82046c5" /><Relationship Type="http://schemas.openxmlformats.org/officeDocument/2006/relationships/notesMaster" Target="/ppt/notesMasters/notesMaster1.xml" Id="R0dc86214be6e434c" /></Relationships>
</file>

<file path=ppt/notesSlides/_rels/notesSlide7.xml.rels>&#65279;<?xml version="1.0" encoding="utf-8"?><Relationships xmlns="http://schemas.openxmlformats.org/package/2006/relationships"><Relationship Type="http://schemas.openxmlformats.org/officeDocument/2006/relationships/slide" Target="/ppt/slides/slide7.xml" Id="Re589e50e0b15460e" /><Relationship Type="http://schemas.openxmlformats.org/officeDocument/2006/relationships/notesMaster" Target="/ppt/notesMasters/notesMaster1.xml" Id="Rb8f561ff48a34f2e" /></Relationships>
</file>

<file path=ppt/notesSlides/_rels/notesSlide8.xml.rels>&#65279;<?xml version="1.0" encoding="utf-8"?><Relationships xmlns="http://schemas.openxmlformats.org/package/2006/relationships"><Relationship Type="http://schemas.openxmlformats.org/officeDocument/2006/relationships/slide" Target="/ppt/slides/slide8.xml" Id="R836da659184d452a" /><Relationship Type="http://schemas.openxmlformats.org/officeDocument/2006/relationships/notesMaster" Target="/ppt/notesMasters/notesMaster1.xml" Id="R19fc11b0e4f54f82" /></Relationships>
</file>

<file path=ppt/notesSlides/_rels/notesSlide9.xml.rels>&#65279;<?xml version="1.0" encoding="utf-8"?><Relationships xmlns="http://schemas.openxmlformats.org/package/2006/relationships"><Relationship Type="http://schemas.openxmlformats.org/officeDocument/2006/relationships/slide" Target="/ppt/slides/slide9.xml" Id="Rd2b5f3864e5f42dc" /><Relationship Type="http://schemas.openxmlformats.org/officeDocument/2006/relationships/notesMaster" Target="/ppt/notesMasters/notesMaster1.xml" Id="R3ed7e9c76c9142e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18a1229496b48a9" /><Relationship Type="http://schemas.openxmlformats.org/officeDocument/2006/relationships/notesMaster" Target="/ppt/notesMasters/notesMaster1.xml" Id="Rfb5f752e5c58484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60a258fdc794d5e" /><Relationship Type="http://schemas.openxmlformats.org/officeDocument/2006/relationships/notesMaster" Target="/ppt/notesMasters/notesMaster1.xml" Id="R09d92894f0654de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4be57aca27c432d" /><Relationship Type="http://schemas.openxmlformats.org/officeDocument/2006/relationships/notesMaster" Target="/ppt/notesMasters/notesMaster1.xml" Id="R845b5d6864a74cf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1b51a09659f40c1" /><Relationship Type="http://schemas.openxmlformats.org/officeDocument/2006/relationships/notesMaster" Target="/ppt/notesMasters/notesMaster1.xml" Id="R0b4bb9f95394451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d26a359f4a44065" /><Relationship Type="http://schemas.openxmlformats.org/officeDocument/2006/relationships/notesMaster" Target="/ppt/notesMasters/notesMaster1.xml" Id="R49699ca95eeb449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e8e4f6b80774a99" /><Relationship Type="http://schemas.openxmlformats.org/officeDocument/2006/relationships/notesMaster" Target="/ppt/notesMasters/notesMaster1.xml" Id="R061901b7e63149d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58fe9142aad4cf4" /><Relationship Type="http://schemas.openxmlformats.org/officeDocument/2006/relationships/notesMaster" Target="/ppt/notesMasters/notesMaster1.xml" Id="R5647aee8187f4fa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29d631e84f44e02" /><Relationship Type="http://schemas.openxmlformats.org/officeDocument/2006/relationships/notesMaster" Target="/ppt/notesMasters/notesMaster1.xml" Id="Rcada5b1830224f6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6e07e030c9040d0" /><Relationship Type="http://schemas.openxmlformats.org/officeDocument/2006/relationships/notesMaster" Target="/ppt/notesMasters/notesMaster1.xml" Id="R45699e1a9ab842a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faedb3639104dab" /><Relationship Type="http://schemas.openxmlformats.org/officeDocument/2006/relationships/notesMaster" Target="/ppt/notesMasters/notesMaster1.xml" Id="Re9a66c7ab7af468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22c5e7a0fad4cad" /><Relationship Type="http://schemas.openxmlformats.org/officeDocument/2006/relationships/notesMaster" Target="/ppt/notesMasters/notesMaster1.xml" Id="R945a3971e632452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eab298c0e09432d" /><Relationship Type="http://schemas.openxmlformats.org/officeDocument/2006/relationships/notesMaster" Target="/ppt/notesMasters/notesMaster1.xml" Id="R135a60ad579d40c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SPEAKER NOTES</a:t>
            </a:r>
          </a:p>
          <a:p xmlns:a="http://schemas.openxmlformats.org/drawingml/2006/main">
            <a:r>
              <a:t>Welcome everyone and introduce yourself: “I am Esther Onyeanisi, a registered nurse, health coach and educator. Today we will discuss menopause openly, accurately and without shame.” Explain that menopause is a normal biological transition, but symptoms can be significant and effective care is available. State that the session covers the transition, symptoms, health effects, assessment and evidence-based treatment. Remind the group that the presentation is educational and does not replace individualized medical advice. Encourage members to write down personal questions, but ask them not to disclose private medical information unless they are comfortable.</a:t>
            </a:r>
          </a:p>
          <a:p xmlns:a="http://schemas.openxmlformats.org/drawingml/2006/main">
            <a:r>
              <a:t/>
            </a:r>
          </a:p>
          <a:p xmlns:a="http://schemas.openxmlformats.org/drawingml/2006/main">
            <a:r>
              <a:t>ENGAGING ACTIVITY — ONE-WORD CHECK-IN (30 seconds)</a:t>
            </a:r>
          </a:p>
          <a:p xmlns:a="http://schemas.openxmlformats.org/drawingml/2006/main">
            <a:r>
              <a:t>Ask: “When you hear the word menopause, what is the first word or feeling that comes to mind?” Invite three or four answers. Acknowledge responses without correcting them yet. Say: “Let us see which ideas are accurate, which are incomplete and which are myths.”</a:t>
            </a:r>
          </a:p>
          <a:p xmlns:a="http://schemas.openxmlformats.org/drawingml/2006/main">
            <a:r>
              <a:t/>
            </a:r>
          </a:p>
          <a:p xmlns:a="http://schemas.openxmlformats.org/drawingml/2006/main">
            <a:r>
              <a:t>[Sources]</a:t>
            </a:r>
          </a:p>
          <a:p xmlns:a="http://schemas.openxmlformats.org/drawingml/2006/main">
            <a:r>
              <a:t>https://www.who.int/news-room/fact-sheets/detail/menopause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SPEAKER NOTES</a:t>
            </a:r>
          </a:p>
          <a:p xmlns:a="http://schemas.openxmlformats.org/drawingml/2006/main">
            <a:r>
              <a:t>Read each statement aloud and let the audience respond by raising a hand. Explain that menopause is often reduced to hot flashes, but it can affect menstrual patterns, sleep, mood, concentration, sexual comfort, bladder health, bones and quality of life. Hormone therapy is neither automatically dangerous nor automatically suitable for everyone; risks and benefits depend on the individual. Most importantly, women should not be told to endure symptoms silently. Care can include education, lifestyle support, nonhormonal medicines, local vaginal treatments or systemic hormone therapy.</a:t>
            </a:r>
          </a:p>
          <a:p xmlns:a="http://schemas.openxmlformats.org/drawingml/2006/main">
            <a:r>
              <a:t/>
            </a:r>
          </a:p>
          <a:p xmlns:a="http://schemas.openxmlformats.org/drawingml/2006/main">
            <a:r>
              <a:t>ENGAGING ACTIVITY — FOUR-CORNER POLL (45 seconds)</a:t>
            </a:r>
          </a:p>
          <a:p xmlns:a="http://schemas.openxmlformats.org/drawingml/2006/main">
            <a:r>
              <a:t>Ask participants to vote for the statement they have heard most often by holding up one, two, three or four fingers. Ask one volunteer why that message is common. Do not ask anyone to defend a personal treatment decision.</a:t>
            </a:r>
          </a:p>
          <a:p xmlns:a="http://schemas.openxmlformats.org/drawingml/2006/main">
            <a:r>
              <a:t/>
            </a:r>
          </a:p>
          <a:p xmlns:a="http://schemas.openxmlformats.org/drawingml/2006/main">
            <a:r>
              <a:t>[Sources]</a:t>
            </a:r>
          </a:p>
          <a:p xmlns:a="http://schemas.openxmlformats.org/drawingml/2006/main">
            <a:r>
              <a:t>https://www.who.int/news-room/fact-sheets/detail/menopause</a:t>
            </a:r>
          </a:p>
          <a:p xmlns:a="http://schemas.openxmlformats.org/drawingml/2006/main">
            <a:r>
              <a:t>https://www.acog.org/womens-health/faqs/hormone-therapy-for-menopause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SPEAKER NOTES</a:t>
            </a:r>
          </a:p>
          <a:p xmlns:a="http://schemas.openxmlformats.org/drawingml/2006/main">
            <a:r>
              <a:t>Clarify the three terms. Perimenopause is the transition leading up to menopause; periods may become irregular and symptoms may appear while pregnancy is still possible. Menopause is confirmed only after 12 consecutive months without a period when pregnancy, medication and illness are not the cause. Postmenopause describes the years after that point. Natural menopause most commonly occurs between ages 45 and 55, although timing varies. Menopause before age 40 is considered premature and menopause from 40 to 44 is considered early; both deserve medical evaluation because of possible long-term health implications.</a:t>
            </a:r>
          </a:p>
          <a:p xmlns:a="http://schemas.openxmlformats.org/drawingml/2006/main">
            <a:r>
              <a:t/>
            </a:r>
          </a:p>
          <a:p xmlns:a="http://schemas.openxmlformats.org/drawingml/2006/main">
            <a:r>
              <a:t>ENGAGING ACTIVITY — PLACE THE STAGE (45 seconds)</a:t>
            </a:r>
          </a:p>
          <a:p xmlns:a="http://schemas.openxmlformats.org/drawingml/2006/main">
            <a:r>
              <a:t>Read three examples and ask the group to name the stage: “irregular cycles and hot flashes”; “exactly 12 months without a period”; “five years since the final period.” Answers: perimenopause, menopause, postmenopause.</a:t>
            </a:r>
          </a:p>
          <a:p xmlns:a="http://schemas.openxmlformats.org/drawingml/2006/main">
            <a:r>
              <a:t/>
            </a:r>
          </a:p>
          <a:p xmlns:a="http://schemas.openxmlformats.org/drawingml/2006/main">
            <a:r>
              <a:t>[Sources]</a:t>
            </a:r>
          </a:p>
          <a:p xmlns:a="http://schemas.openxmlformats.org/drawingml/2006/main">
            <a:r>
              <a:t>https://www.who.int/news-room/fact-sheets/detail/menopause</a:t>
            </a:r>
          </a:p>
          <a:p xmlns:a="http://schemas.openxmlformats.org/drawingml/2006/main">
            <a:r>
              <a:t>https://www.acog.org/womens-health/faqs/the-menopause-years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SPEAKER NOTES</a:t>
            </a:r>
          </a:p>
          <a:p xmlns:a="http://schemas.openxmlformats.org/drawingml/2006/main">
            <a:r>
              <a:t>Explain that ovarian function becomes less predictable during the transition. Estrogen may rise and fall before declining overall; progesterone declines as ovulation becomes irregular; androgen changes are generally more gradual. These hormones have effects beyond reproduction, including temperature regulation, sleep, mood, vaginal and urinary tissues, and bone. This is why symptoms can appear in several systems and may fluctuate from week to week. Avoid implying that every symptom in midlife is hormonal—thyroid disease, anemia, medication effects, pregnancy and other conditions may produce similar symptoms.</a:t>
            </a:r>
          </a:p>
          <a:p xmlns:a="http://schemas.openxmlformats.org/drawingml/2006/main">
            <a:r>
              <a:t/>
            </a:r>
          </a:p>
          <a:p xmlns:a="http://schemas.openxmlformats.org/drawingml/2006/main">
            <a:r>
              <a:t>ENGAGING ACTIVITY — BODY-SYSTEM BRAINSTORM (45 seconds)</a:t>
            </a:r>
          </a:p>
          <a:p xmlns:a="http://schemas.openxmlformats.org/drawingml/2006/main">
            <a:r>
              <a:t>Ask: “Besides the reproductive system, which body system surprised you most on this slide?” Invite two answers, then connect each answer to a symptom covered later.</a:t>
            </a:r>
          </a:p>
          <a:p xmlns:a="http://schemas.openxmlformats.org/drawingml/2006/main">
            <a:r>
              <a:t/>
            </a:r>
          </a:p>
          <a:p xmlns:a="http://schemas.openxmlformats.org/drawingml/2006/main">
            <a:r>
              <a:t>[Sources]</a:t>
            </a:r>
          </a:p>
          <a:p xmlns:a="http://schemas.openxmlformats.org/drawingml/2006/main">
            <a:r>
              <a:t>https://www.who.int/news-room/fact-sheets/detail/menopause</a:t>
            </a:r>
          </a:p>
          <a:p xmlns:a="http://schemas.openxmlformats.org/drawingml/2006/main">
            <a:r>
              <a:t>https://menopause.org/patient-education/menopause-topics/perimenopause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SPEAKER NOTES</a:t>
            </a:r>
          </a:p>
          <a:p xmlns:a="http://schemas.openxmlformats.org/drawingml/2006/main">
            <a:r>
              <a:t>Walk through the six symptom groups without suggesting that everyone will experience them. Hot flashes and night sweats are common, but sleep disturbance, fatigue, mood changes, concentration problems, menstrual changes, vaginal dryness, painful sex, urinary symptoms and joint discomfort can also occur. Symptoms may start during perimenopause, change over time and differ greatly in intensity. The clinical question is not only “Do you have a symptom?” but also “How much does it interfere with sleep, work, relationships, exercise or quality of life?” Persistent, severe or unusual symptoms deserve assessment.</a:t>
            </a:r>
          </a:p>
          <a:p xmlns:a="http://schemas.openxmlformats.org/drawingml/2006/main">
            <a:r>
              <a:t/>
            </a:r>
          </a:p>
          <a:p xmlns:a="http://schemas.openxmlformats.org/drawingml/2006/main">
            <a:r>
              <a:t>ENGAGING ACTIVITY — SILENT SYMPTOM SCAN (45 seconds)</a:t>
            </a:r>
          </a:p>
          <a:p xmlns:a="http://schemas.openxmlformats.org/drawingml/2006/main">
            <a:r>
              <a:t>Ask participants to privately look at the six groups and choose one they did not previously associate with menopause. Invite volunteers to share only the category—not personal health details.</a:t>
            </a:r>
          </a:p>
          <a:p xmlns:a="http://schemas.openxmlformats.org/drawingml/2006/main">
            <a:r>
              <a:t/>
            </a:r>
          </a:p>
          <a:p xmlns:a="http://schemas.openxmlformats.org/drawingml/2006/main">
            <a:r>
              <a:t>[Sources]</a:t>
            </a:r>
          </a:p>
          <a:p xmlns:a="http://schemas.openxmlformats.org/drawingml/2006/main">
            <a:r>
              <a:t>https://www.who.int/news-room/fact-sheets/detail/menopause</a:t>
            </a:r>
          </a:p>
          <a:p xmlns:a="http://schemas.openxmlformats.org/drawingml/2006/main">
            <a:r>
              <a:t>https://www.acog.org/womens-health/faqs/the-menopause-years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SPEAKER NOTES</a:t>
            </a:r>
          </a:p>
          <a:p xmlns:a="http://schemas.openxmlformats.org/drawingml/2006/main">
            <a:r>
              <a:t>Explain that irregular periods, changing cycle length and heavier or lighter flow can occur during perimenopause. However, menopause should not become a blanket explanation for all bleeding. Very heavy or prolonged bleeding can cause anemia and may require urgent evaluation. Bleeding between periods or after sex should be discussed with a clinician. Most importantly, any vaginal bleeding after 12 months without a period is postmenopausal bleeding and needs medical evaluation—even if it is light, painless or happens only once. Evaluation does not mean cancer is present; it means important causes must be excluded.</a:t>
            </a:r>
          </a:p>
          <a:p xmlns:a="http://schemas.openxmlformats.org/drawingml/2006/main">
            <a:r>
              <a:t/>
            </a:r>
          </a:p>
          <a:p xmlns:a="http://schemas.openxmlformats.org/drawingml/2006/main">
            <a:r>
              <a:t>ENGAGING ACTIVITY — RED FLAG OR EXPECTED? (60 seconds)</a:t>
            </a:r>
          </a:p>
          <a:p xmlns:a="http://schemas.openxmlformats.org/drawingml/2006/main">
            <a:r>
              <a:t>Read four examples and ask for thumbs up for “can occur in perimenopause” or a raised palm for “call a clinician”: skipped period; slightly shorter cycle; soaking pads rapidly with dizziness; bleeding 18 months after the final period. Reinforce that the last two require prompt care.</a:t>
            </a:r>
          </a:p>
          <a:p xmlns:a="http://schemas.openxmlformats.org/drawingml/2006/main">
            <a:r>
              <a:t/>
            </a:r>
          </a:p>
          <a:p xmlns:a="http://schemas.openxmlformats.org/drawingml/2006/main">
            <a:r>
              <a:t>[Sources]</a:t>
            </a:r>
          </a:p>
          <a:p xmlns:a="http://schemas.openxmlformats.org/drawingml/2006/main">
            <a:r>
              <a:t>https://www.acog.org/womens-health/faqs/the-menopause-years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SPEAKER NOTES</a:t>
            </a:r>
          </a:p>
          <a:p xmlns:a="http://schemas.openxmlformats.org/drawingml/2006/main">
            <a:r>
              <a:t>Describe a hot flash as a sudden sensation of heat, usually in the face, neck or chest, sometimes with sweating, flushing, chills, anxiety or palpitations. Night sweats are hot flashes during sleep and may produce significant sleep disruption. Encourage a brief symptom diary documenting time, severity, duration, possible triggers and impact. Cooling strategies, layered clothing and reducing personally identified triggers may help. If symptoms interfere with daily life, evidence-based medication can be considered. Systemic hormone therapy is the most effective treatment for bothersome hot flashes, while nonhormonal options are also available.</a:t>
            </a:r>
          </a:p>
          <a:p xmlns:a="http://schemas.openxmlformats.org/drawingml/2006/main">
            <a:r>
              <a:t/>
            </a:r>
          </a:p>
          <a:p xmlns:a="http://schemas.openxmlformats.org/drawingml/2006/main">
            <a:r>
              <a:t>ENGAGING ACTIVITY — TRIGGER DETECTIVE (45 seconds)</a:t>
            </a:r>
          </a:p>
          <a:p xmlns:a="http://schemas.openxmlformats.org/drawingml/2006/main">
            <a:r>
              <a:t>Ask the group to suggest common personal triggers such as a hot room, spicy food, stress, caffeine or alcohol. Emphasize that triggers differ and that avoiding every possible trigger is unnecessary; track before changing habits.</a:t>
            </a:r>
          </a:p>
          <a:p xmlns:a="http://schemas.openxmlformats.org/drawingml/2006/main">
            <a:r>
              <a:t/>
            </a:r>
          </a:p>
          <a:p xmlns:a="http://schemas.openxmlformats.org/drawingml/2006/main">
            <a:r>
              <a:t>[Sources]</a:t>
            </a:r>
          </a:p>
          <a:p xmlns:a="http://schemas.openxmlformats.org/drawingml/2006/main">
            <a:r>
              <a:t>https://menopause.org/patient-education/menopause-topics/hot-flashes</a:t>
            </a:r>
          </a:p>
          <a:p xmlns:a="http://schemas.openxmlformats.org/drawingml/2006/main">
            <a:r>
              <a:t>https://www.acog.org/womens-health/faqs/hormone-therapy-for-menopause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SPEAKER NOTES</a:t>
            </a:r>
          </a:p>
          <a:p xmlns:a="http://schemas.openxmlformats.org/drawingml/2006/main">
            <a:r>
              <a:t>Explain the cycle shown: night sweats may fragment sleep; poor sleep can worsen fatigue, irritability and concentration; worry about poor performance can then make sleep more difficult. Mood changes are real, but new or persistent depression and anxiety should be assessed rather than automatically attributed to menopause. Practical supports include a consistent sleep schedule, a cool bedroom, reduced late caffeine and alcohol, regular activity, counseling and condition-specific medication when appropriate. Mild “brain fog” is common, but progressive memory loss, getting lost, unsafe mistakes or reduced ability to function requires medical evaluation.</a:t>
            </a:r>
          </a:p>
          <a:p xmlns:a="http://schemas.openxmlformats.org/drawingml/2006/main">
            <a:r>
              <a:t/>
            </a:r>
          </a:p>
          <a:p xmlns:a="http://schemas.openxmlformats.org/drawingml/2006/main">
            <a:r>
              <a:t>ENGAGING ACTIVITY — BREAK THE CYCLE (60 seconds)</a:t>
            </a:r>
          </a:p>
          <a:p xmlns:a="http://schemas.openxmlformats.org/drawingml/2006/main">
            <a:r>
              <a:t>Ask pairs to choose one point in the cycle—night sweats, sleep, fatigue or concentration—and name one realistic intervention. Invite two pairs to report back.</a:t>
            </a:r>
          </a:p>
          <a:p xmlns:a="http://schemas.openxmlformats.org/drawingml/2006/main">
            <a:r>
              <a:t/>
            </a:r>
          </a:p>
          <a:p xmlns:a="http://schemas.openxmlformats.org/drawingml/2006/main">
            <a:r>
              <a:t>[Sources]</a:t>
            </a:r>
          </a:p>
          <a:p xmlns:a="http://schemas.openxmlformats.org/drawingml/2006/main">
            <a:r>
              <a:t>https://www.who.int/news-room/fact-sheets/detail/menopause</a:t>
            </a:r>
          </a:p>
          <a:p xmlns:a="http://schemas.openxmlformats.org/drawingml/2006/main">
            <a:r>
              <a:t>https://www.acog.org/womens-health/faqs/the-menopause-years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SPEAKER NOTES</a:t>
            </a:r>
          </a:p>
          <a:p xmlns:a="http://schemas.openxmlformats.org/drawingml/2006/main">
            <a:r>
              <a:t>Introduce genitourinary syndrome of menopause, or GSM. Declining estrogen can make vaginal and vulvar tissues thinner, drier and less elastic and can affect the urinary system. Symptoms can include dryness, burning, irritation, pain with sexual activity, urinary urgency, discomfort and recurrent urinary tract infections. Unlike hot flashes, GSM often persists or worsens without treatment. Vaginal moisturizers are used regularly; lubricants reduce friction during sexual activity. Low-dose vaginal estrogen and other prescription options can be highly effective after individualized review. Urinary burning or frequency should still be evaluated because infection and other conditions remain possible.</a:t>
            </a:r>
          </a:p>
          <a:p xmlns:a="http://schemas.openxmlformats.org/drawingml/2006/main">
            <a:r>
              <a:t/>
            </a:r>
          </a:p>
          <a:p xmlns:a="http://schemas.openxmlformats.org/drawingml/2006/main">
            <a:r>
              <a:t>ENGAGING ACTIVITY — LANGUAGE PRACTICE (45 seconds)</a:t>
            </a:r>
          </a:p>
          <a:p xmlns:a="http://schemas.openxmlformats.org/drawingml/2006/main">
            <a:r>
              <a:t>Ask everyone to complete this sentence privately: “I have noticed ___, it affects ___, and I would like to discuss treatment options.” Explain that clear language helps people raise sensitive symptoms with clinicians.</a:t>
            </a:r>
          </a:p>
          <a:p xmlns:a="http://schemas.openxmlformats.org/drawingml/2006/main">
            <a:r>
              <a:t/>
            </a:r>
          </a:p>
          <a:p xmlns:a="http://schemas.openxmlformats.org/drawingml/2006/main">
            <a:r>
              <a:t>[Sources]</a:t>
            </a:r>
          </a:p>
          <a:p xmlns:a="http://schemas.openxmlformats.org/drawingml/2006/main">
            <a:r>
              <a:t>https://www.who.int/news-room/fact-sheets/detail/menopause</a:t>
            </a:r>
          </a:p>
          <a:p xmlns:a="http://schemas.openxmlformats.org/drawingml/2006/main">
            <a:r>
              <a:t>https://www.acog.org/womens-health/faqs/hormone-therapy-for-menopause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SPEAKER NOTES</a:t>
            </a:r>
          </a:p>
          <a:p xmlns:a="http://schemas.openxmlformats.org/drawingml/2006/main">
            <a:r>
              <a:t>Explain that midlife cardiovascular and metabolic changes result from many overlapping influences: aging, genetics, activity, sleep, nutrition, smoking, medications, body composition and hormonal changes. Menopause is a useful health checkpoint, not a reason for blame. Encourage participants to know their blood pressure, cholesterol and diabetes risk and to discuss appropriate screening. Focus on function and health behaviors rather than weight alone. Regular movement, resistance exercise, nutritious eating, restorative sleep, avoiding tobacco and treating established risk factors protect cardiovascular health.</a:t>
            </a:r>
          </a:p>
          <a:p xmlns:a="http://schemas.openxmlformats.org/drawingml/2006/main">
            <a:r>
              <a:t/>
            </a:r>
          </a:p>
          <a:p xmlns:a="http://schemas.openxmlformats.org/drawingml/2006/main">
            <a:r>
              <a:t>ENGAGING ACTIVITY — KNOW YOUR NUMBERS (45 seconds)</a:t>
            </a:r>
          </a:p>
          <a:p xmlns:a="http://schemas.openxmlformats.org/drawingml/2006/main">
            <a:r>
              <a:t>Ask participants to silently check which of these they know from the past year: blood pressure, A1c or glucose, cholesterol and waist measurement. Their task is to circle one number to obtain or review at their next visit.</a:t>
            </a:r>
          </a:p>
          <a:p xmlns:a="http://schemas.openxmlformats.org/drawingml/2006/main">
            <a:r>
              <a:t/>
            </a:r>
          </a:p>
          <a:p xmlns:a="http://schemas.openxmlformats.org/drawingml/2006/main">
            <a:r>
              <a:t>[Sources]</a:t>
            </a:r>
          </a:p>
          <a:p xmlns:a="http://schemas.openxmlformats.org/drawingml/2006/main">
            <a:r>
              <a:t>https://www.who.int/news-room/fact-sheets/detail/menopause</a:t>
            </a:r>
          </a:p>
          <a:p xmlns:a="http://schemas.openxmlformats.org/drawingml/2006/main">
            <a:r>
              <a:t>https://www.uspreventiveservicestaskforce.org/uspstf/recommendation/menopausal-hormone-therapy-preventive-medication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SPEAKER NOTES</a:t>
            </a:r>
          </a:p>
          <a:p xmlns:a="http://schemas.openxmlformats.org/drawingml/2006/main">
            <a:r>
              <a:t>Explain that bone remodeling changes with estrogen decline, and muscle mass and strength also tend to decrease with age unless deliberately maintained. Weight-bearing activities such as brisk walking support bone; resistance exercises challenge muscles and bones; balance exercises reduce falls. Adequate protein, calcium and vitamin D support bone health, but more is not always better and high-dose supplements can be harmful. Bone-density screening timing depends on age and risk factors such as prior fractures, low body weight, long-term steroid use, smoking, family history and early menopause.</a:t>
            </a:r>
          </a:p>
          <a:p xmlns:a="http://schemas.openxmlformats.org/drawingml/2006/main">
            <a:r>
              <a:t/>
            </a:r>
          </a:p>
          <a:p xmlns:a="http://schemas.openxmlformats.org/drawingml/2006/main">
            <a:r>
              <a:t>ENGAGING ACTIVITY — STRENGTH MENU (60 seconds)</a:t>
            </a:r>
          </a:p>
          <a:p xmlns:a="http://schemas.openxmlformats.org/drawingml/2006/main">
            <a:r>
              <a:t>Ask each participant to select one activity she could realistically do twice weekly: chair squats, wall push-ups, resistance bands, weights or a supervised gym program. Invite the group to perform three gentle sit-to-stands only if safe and appropriate for the setting.</a:t>
            </a:r>
          </a:p>
          <a:p xmlns:a="http://schemas.openxmlformats.org/drawingml/2006/main">
            <a:r>
              <a:t/>
            </a:r>
          </a:p>
          <a:p xmlns:a="http://schemas.openxmlformats.org/drawingml/2006/main">
            <a:r>
              <a:t>[Sources]</a:t>
            </a:r>
          </a:p>
          <a:p xmlns:a="http://schemas.openxmlformats.org/drawingml/2006/main">
            <a:r>
              <a:t>https://www.who.int/news-room/fact-sheets/detail/menopause</a:t>
            </a:r>
          </a:p>
          <a:p xmlns:a="http://schemas.openxmlformats.org/drawingml/2006/main">
            <a:r>
              <a:t>https://www.acog.org/womens-health/faqs/the-menopause-years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SPEAKER NOTES</a:t>
            </a:r>
          </a:p>
          <a:p xmlns:a="http://schemas.openxmlformats.org/drawingml/2006/main">
            <a:r>
              <a:t>Explain that for most women over 45 with typical cycle changes and symptoms, menopause is diagnosed from the history rather than a single laboratory result. Follicle-stimulating hormone, or FSH, can fluctuate substantially during perimenopause, so one test may not give a clear answer. Testing may be useful when symptoms occur unusually early, pregnancy remains possible, another condition such as thyroid disease is suspected, abnormal bleeding is present or the diagnosis is uncertain. A careful history includes cycle pattern, symptoms, medication use, pregnancy possibility and relevant medical history.</a:t>
            </a:r>
          </a:p>
          <a:p xmlns:a="http://schemas.openxmlformats.org/drawingml/2006/main">
            <a:r>
              <a:t/>
            </a:r>
          </a:p>
          <a:p xmlns:a="http://schemas.openxmlformats.org/drawingml/2006/main">
            <a:r>
              <a:t>ENGAGING ACTIVITY — TEST OR STORY? (45 seconds)</a:t>
            </a:r>
          </a:p>
          <a:p xmlns:a="http://schemas.openxmlformats.org/drawingml/2006/main">
            <a:r>
              <a:t>Ask: “Which is more useful in typical perimenopause—a one-time FSH result or a clear record of cycles and symptoms?” Let the group answer, then reinforce: the history is usually more useful.</a:t>
            </a:r>
          </a:p>
          <a:p xmlns:a="http://schemas.openxmlformats.org/drawingml/2006/main">
            <a:r>
              <a:t/>
            </a:r>
          </a:p>
          <a:p xmlns:a="http://schemas.openxmlformats.org/drawingml/2006/main">
            <a:r>
              <a:t>[Sources]</a:t>
            </a:r>
          </a:p>
          <a:p xmlns:a="http://schemas.openxmlformats.org/drawingml/2006/main">
            <a:r>
              <a:t>https://www.acog.org/womens-health/faqs/the-menopause-years</a:t>
            </a:r>
          </a:p>
          <a:p xmlns:a="http://schemas.openxmlformats.org/drawingml/2006/main">
            <a:r>
              <a:t>https://menopause.org/patient-education/menopause-topics/perimenopause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SPEAKER NOTES</a:t>
            </a:r>
          </a:p>
          <a:p xmlns:a="http://schemas.openxmlformats.org/drawingml/2006/main">
            <a:r>
              <a:t>Present lifestyle care as support, not punishment. Regular aerobic movement benefits mood, sleep and cardiovascular health; resistance training preserves strength and bone; a minimally processed eating pattern supports metabolic health; sleep routines reduce avoidable disruption; avoiding tobacco and excess alcohol lowers health risk; social connection protects well-being. These steps may improve some symptoms and reduce long-term risk, but they do not eliminate the need for medication when symptoms are significant. Avoid promising that a particular diet, tea, detox or exercise plan will “balance hormones” or cure menopause.</a:t>
            </a:r>
          </a:p>
          <a:p xmlns:a="http://schemas.openxmlformats.org/drawingml/2006/main">
            <a:r>
              <a:t/>
            </a:r>
          </a:p>
          <a:p xmlns:a="http://schemas.openxmlformats.org/drawingml/2006/main">
            <a:r>
              <a:t>ENGAGING ACTIVITY — ONE SMALL STEP (45 seconds)</a:t>
            </a:r>
          </a:p>
          <a:p xmlns:a="http://schemas.openxmlformats.org/drawingml/2006/main">
            <a:r>
              <a:t>Ask everyone to choose one behavior from the slide that feels achievable during the next seven days. Have them make it specific: what, when and how often.</a:t>
            </a:r>
          </a:p>
          <a:p xmlns:a="http://schemas.openxmlformats.org/drawingml/2006/main">
            <a:r>
              <a:t/>
            </a:r>
          </a:p>
          <a:p xmlns:a="http://schemas.openxmlformats.org/drawingml/2006/main">
            <a:r>
              <a:t>[Sources]</a:t>
            </a:r>
          </a:p>
          <a:p xmlns:a="http://schemas.openxmlformats.org/drawingml/2006/main">
            <a:r>
              <a:t>https://www.who.int/news-room/fact-sheets/detail/menopause</a:t>
            </a:r>
          </a:p>
          <a:p xmlns:a="http://schemas.openxmlformats.org/drawingml/2006/main">
            <a:r>
              <a:t>https://www.acog.org/womens-health/faqs/the-menopause-years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SPEAKER NOTES</a:t>
            </a:r>
          </a:p>
          <a:p xmlns:a="http://schemas.openxmlformats.org/drawingml/2006/main">
            <a:r>
              <a:t>Guide the audience through shared decision-making. First, identify the main treatment goal: hot flashes, sleep, vaginal discomfort, mood or another concern. Second, review health history, including whether the uterus is present, bleeding history and any history of cancer, blood clots, stroke, heart or liver disease. Third, compare choices based on effectiveness, risks, side effects, route, cost and personal preference. Fourth, reassess after treatment begins. Needs and risk profiles change over time; continuing, changing or stopping treatment should be an informed decision rather than an arbitrary deadline.</a:t>
            </a:r>
          </a:p>
          <a:p xmlns:a="http://schemas.openxmlformats.org/drawingml/2006/main">
            <a:r>
              <a:t/>
            </a:r>
          </a:p>
          <a:p xmlns:a="http://schemas.openxmlformats.org/drawingml/2006/main">
            <a:r>
              <a:t>ENGAGING ACTIVITY — BUILD A QUESTION (60 seconds)</a:t>
            </a:r>
          </a:p>
          <a:p xmlns:a="http://schemas.openxmlformats.org/drawingml/2006/main">
            <a:r>
              <a:t>Ask participants to write one question for a clinician using this formula: “My main symptom is ___. Considering my history of ___, what are the benefits, risks and alternatives of ___?” Invite one example.</a:t>
            </a:r>
          </a:p>
          <a:p xmlns:a="http://schemas.openxmlformats.org/drawingml/2006/main">
            <a:r>
              <a:t/>
            </a:r>
          </a:p>
          <a:p xmlns:a="http://schemas.openxmlformats.org/drawingml/2006/main">
            <a:r>
              <a:t>[Sources]</a:t>
            </a:r>
          </a:p>
          <a:p xmlns:a="http://schemas.openxmlformats.org/drawingml/2006/main">
            <a:r>
              <a:t>https://www.acog.org/womens-health/faqs/hormone-therapy-for-menopause</a:t>
            </a:r>
          </a:p>
          <a:p xmlns:a="http://schemas.openxmlformats.org/drawingml/2006/main">
            <a:r>
              <a:t>https://menopause.org/patient-education/menopause-topics/hormone-therapy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SPEAKER NOTES</a:t>
            </a:r>
          </a:p>
          <a:p xmlns:a="http://schemas.openxmlformats.org/drawingml/2006/main">
            <a:r>
              <a:t>Explain systemic menopausal hormone therapy: estrogen treats hot flashes and night sweats, may improve sleep when symptoms are the cause, and helps prevent bone loss while taken. People without a uterus can usually use estrogen alone. Those with an intact uterus generally need a progestogen with systemic estrogen to protect the uterine lining. Forms include pills, patches, gels, sprays and rings, and choice affects convenience and risk. For many healthy symptomatic women younger than 60 or within 10 years of menopause onset, benefits often outweigh risks after individualized review. This is not a guarantee and not a prescription for the whole group.</a:t>
            </a:r>
          </a:p>
          <a:p xmlns:a="http://schemas.openxmlformats.org/drawingml/2006/main">
            <a:r>
              <a:t/>
            </a:r>
          </a:p>
          <a:p xmlns:a="http://schemas.openxmlformats.org/drawingml/2006/main">
            <a:r>
              <a:t>ENGAGING ACTIVITY — COMPLETE THE SENTENCE (45 seconds)</a:t>
            </a:r>
          </a:p>
          <a:p xmlns:a="http://schemas.openxmlformats.org/drawingml/2006/main">
            <a:r>
              <a:t>Ask the audience: “If the uterus is present, systemic estrogen usually needs ___ for protection.” Answer: a progestogen. Then ask: “What is the main reason to use systemic HT?” Answer: treatment of bothersome symptoms, not routine chronic-disease prevention.</a:t>
            </a:r>
          </a:p>
          <a:p xmlns:a="http://schemas.openxmlformats.org/drawingml/2006/main">
            <a:r>
              <a:t/>
            </a:r>
          </a:p>
          <a:p xmlns:a="http://schemas.openxmlformats.org/drawingml/2006/main">
            <a:r>
              <a:t>[Sources]</a:t>
            </a:r>
          </a:p>
          <a:p xmlns:a="http://schemas.openxmlformats.org/drawingml/2006/main">
            <a:r>
              <a:t>https://www.acog.org/womens-health/faqs/hormone-therapy-for-menopause</a:t>
            </a:r>
          </a:p>
          <a:p xmlns:a="http://schemas.openxmlformats.org/drawingml/2006/main">
            <a:r>
              <a:t>https://menopause.org/patient-education/menopause-topics/hormone-therapy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SPEAKER NOTES</a:t>
            </a:r>
          </a:p>
          <a:p xmlns:a="http://schemas.openxmlformats.org/drawingml/2006/main">
            <a:r>
              <a:t>Explain that safety depends on the person, not simply on the word “hormone.” A history of breast or endometrial cancer, stroke, heart attack, blood clots, unexplained bleeding, liver disease or significant cardiovascular risk may change whether systemic hormone therapy is appropriate and may require specialist input. This slide is not an exhaustive list. Route, dose, formulation, age and time since menopause also influence risk. Encourage regular reassessment of symptom benefit, side effects and health changes. Nobody should start, stop or share prescription hormones based only on a group presentation.</a:t>
            </a:r>
          </a:p>
          <a:p xmlns:a="http://schemas.openxmlformats.org/drawingml/2006/main">
            <a:r>
              <a:t/>
            </a:r>
          </a:p>
          <a:p xmlns:a="http://schemas.openxmlformats.org/drawingml/2006/main">
            <a:r>
              <a:t>ENGAGING ACTIVITY — SAFETY PAUSE (45 seconds)</a:t>
            </a:r>
          </a:p>
          <a:p xmlns:a="http://schemas.openxmlformats.org/drawingml/2006/main">
            <a:r>
              <a:t>Ask participants to identify the safest next step when someone has a complex history and severe hot flashes: “borrow a friend’s patch,” “buy an online compounded product,” or “review options with a qualified clinician.” Reinforce the third answer.</a:t>
            </a:r>
          </a:p>
          <a:p xmlns:a="http://schemas.openxmlformats.org/drawingml/2006/main">
            <a:r>
              <a:t/>
            </a:r>
          </a:p>
          <a:p xmlns:a="http://schemas.openxmlformats.org/drawingml/2006/main">
            <a:r>
              <a:t>[Sources]</a:t>
            </a:r>
          </a:p>
          <a:p xmlns:a="http://schemas.openxmlformats.org/drawingml/2006/main">
            <a:r>
              <a:t>https://www.acog.org/womens-health/faqs/hormone-therapy-for-menopause</a:t>
            </a:r>
          </a:p>
          <a:p xmlns:a="http://schemas.openxmlformats.org/drawingml/2006/main">
            <a:r>
              <a:t>https://menopause.org/patient-education/menopause-topics/hormone-therapy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SPEAKER NOTES</a:t>
            </a:r>
          </a:p>
          <a:p xmlns:a="http://schemas.openxmlformats.org/drawingml/2006/main">
            <a:r>
              <a:t>Explain that treatment can be targeted. For hot flashes, evidence-based nonhormonal prescription choices include certain SSRIs or SNRIs, gabapentin and fezolinetant; the right choice depends on other conditions, side effects and medication interactions. For vaginal and urinary symptoms, moisturizers and lubricants may help, while low-dose vaginal estrogen, vaginal DHEA or ospemifene may be considered. For sleep or mood, treat the driver: controlling night sweats may improve sleep, while insomnia, depression or anxiety may also require direct treatment. Local vaginal therapy and systemic therapy are not interchangeable.</a:t>
            </a:r>
          </a:p>
          <a:p xmlns:a="http://schemas.openxmlformats.org/drawingml/2006/main">
            <a:r>
              <a:t/>
            </a:r>
          </a:p>
          <a:p xmlns:a="http://schemas.openxmlformats.org/drawingml/2006/main">
            <a:r>
              <a:t>ENGAGING ACTIVITY — MATCH THE TREATMENT (60 seconds)</a:t>
            </a:r>
          </a:p>
          <a:p xmlns:a="http://schemas.openxmlformats.org/drawingml/2006/main">
            <a:r>
              <a:t>Ask the group to match: hot flashes; vaginal dryness; persistent depression—with one likely category: systemic/nonhormonal hot-flash treatment; local vaginal care; mental-health assessment and treatment. Emphasize that a clinician confirms the final choice.</a:t>
            </a:r>
          </a:p>
          <a:p xmlns:a="http://schemas.openxmlformats.org/drawingml/2006/main">
            <a:r>
              <a:t/>
            </a:r>
          </a:p>
          <a:p xmlns:a="http://schemas.openxmlformats.org/drawingml/2006/main">
            <a:r>
              <a:t>[Sources]</a:t>
            </a:r>
          </a:p>
          <a:p xmlns:a="http://schemas.openxmlformats.org/drawingml/2006/main">
            <a:r>
              <a:t>https://menopause.org/patient-education/menopause-topics/hot-flashes</a:t>
            </a:r>
          </a:p>
          <a:p xmlns:a="http://schemas.openxmlformats.org/drawingml/2006/main">
            <a:r>
              <a:t>https://www.acog.org/womens-health/faqs/hormone-therapy-for-menopause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SPEAKER NOTES</a:t>
            </a:r>
          </a:p>
          <a:p xmlns:a="http://schemas.openxmlformats.org/drawingml/2006/main">
            <a:r>
              <a:t>Clarify the term “bioidentical.” Some FDA-approved products contain hormones chemically identical to hormones produced by the body. Custom-compounded products are often marketed as more natural or safer, but they do not have the same standardization, testing and oversight as approved products. Supplements can also vary in strength and purity, interact with prescription medicines and cause adverse effects. “Natural” describes a source or marketing claim; it does not establish safety or effectiveness. Encourage participants to bring a complete list or photographs of all supplements and hormone products to a clinician or pharmacist.</a:t>
            </a:r>
          </a:p>
          <a:p xmlns:a="http://schemas.openxmlformats.org/drawingml/2006/main">
            <a:r>
              <a:t/>
            </a:r>
          </a:p>
          <a:p xmlns:a="http://schemas.openxmlformats.org/drawingml/2006/main">
            <a:r>
              <a:t>ENGAGING ACTIVITY — MYTH/F ACT LIGHTNING ROUND (60 seconds)</a:t>
            </a:r>
          </a:p>
          <a:p xmlns:a="http://schemas.openxmlformats.org/drawingml/2006/main">
            <a:r>
              <a:t>Read three statements: “Natural means risk-free” (myth); “approved bioidentical hormone options exist” (fact); “supplements can interact with medicines” (fact). Ask the audience to call out myth or fact together.</a:t>
            </a:r>
          </a:p>
          <a:p xmlns:a="http://schemas.openxmlformats.org/drawingml/2006/main">
            <a:r>
              <a:t/>
            </a:r>
          </a:p>
          <a:p xmlns:a="http://schemas.openxmlformats.org/drawingml/2006/main">
            <a:r>
              <a:t>[Sources]</a:t>
            </a:r>
          </a:p>
          <a:p xmlns:a="http://schemas.openxmlformats.org/drawingml/2006/main">
            <a:r>
              <a:t>https://www.acog.org/clinical/clinical-guidance/clinical-consensus/articles/2023/11/compounded-bioidentical-menopausal-hormone-therapy</a:t>
            </a:r>
          </a:p>
          <a:p xmlns:a="http://schemas.openxmlformats.org/drawingml/2006/main">
            <a:r>
              <a:t>https://menopause.org/patient-education/menopause-topics/hormone-therapy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SPEAKER NOTES</a:t>
            </a:r>
          </a:p>
          <a:p xmlns:a="http://schemas.openxmlformats.org/drawingml/2006/main">
            <a:r>
              <a:t>Review routine versus urgent care. A routine appointment is appropriate when symptoms interfere with sleep, work, relationships or sexual comfort; when treatment choices need review; or when periods become persistently unusual. Prompt evaluation is required for any postmenopausal bleeding. Emergency symptoms—including chest pain, severe shortness of breath, signs of stroke, fainting, very heavy bleeding or inability to remain safe—require immediate local emergency care. Encourage participants to prepare for appointments with a symptom timeline, menstrual history, medication and supplement list, and questions.</a:t>
            </a:r>
          </a:p>
          <a:p xmlns:a="http://schemas.openxmlformats.org/drawingml/2006/main">
            <a:r>
              <a:t/>
            </a:r>
          </a:p>
          <a:p xmlns:a="http://schemas.openxmlformats.org/drawingml/2006/main">
            <a:r>
              <a:t>ENGAGING ACTIVITY — PACK THE APPOINTMENT BAG (60 seconds)</a:t>
            </a:r>
          </a:p>
          <a:p xmlns:a="http://schemas.openxmlformats.org/drawingml/2006/main">
            <a:r>
              <a:t>Ask the audience to name four things to bring to a menopause visit. Build the answer aloud: symptom diary, cycle dates, medication/supplement list, medical history and questions.</a:t>
            </a:r>
          </a:p>
          <a:p xmlns:a="http://schemas.openxmlformats.org/drawingml/2006/main">
            <a:r>
              <a:t/>
            </a:r>
          </a:p>
          <a:p xmlns:a="http://schemas.openxmlformats.org/drawingml/2006/main">
            <a:r>
              <a:t>[Sources]</a:t>
            </a:r>
          </a:p>
          <a:p xmlns:a="http://schemas.openxmlformats.org/drawingml/2006/main">
            <a:r>
              <a:t>https://www.acog.org/womens-health/faqs/the-menopause-years</a:t>
            </a:r>
          </a:p>
          <a:p xmlns:a="http://schemas.openxmlformats.org/drawingml/2006/main">
            <a:r>
              <a:t>https://www.who.int/news-room/fact-sheets/detail/menopause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SPEAKER NOTES</a:t>
            </a:r>
          </a:p>
          <a:p xmlns:a="http://schemas.openxmlformats.org/drawingml/2006/main">
            <a:r>
              <a:t>Summarize slowly. First, menopause is a natural life stage, but distressing symptoms deserve care. Second, symptoms are diverse and personal. Third, bleeding after menopause must be evaluated. Fourth, effective hormonal, nonhormonal and local treatments exist. Fifth, the best plan reflects the person’s symptoms, health history and preferences and is reviewed over time. Remind the audience not to compare treatment choices or judge another woman’s experience. Invite general questions and redirect personal diagnostic questions to individual clinical care.</a:t>
            </a:r>
          </a:p>
          <a:p xmlns:a="http://schemas.openxmlformats.org/drawingml/2006/main">
            <a:r>
              <a:t/>
            </a:r>
          </a:p>
          <a:p xmlns:a="http://schemas.openxmlformats.org/drawingml/2006/main">
            <a:r>
              <a:t>ENGAGING ACTIVITY — TEACH-BACK (90 seconds)</a:t>
            </a:r>
          </a:p>
          <a:p xmlns:a="http://schemas.openxmlformats.org/drawingml/2006/main">
            <a:r>
              <a:t>Ask five volunteers to each restate one takeaway in their own words. Then ask everyone to write one action they will take within one week. Examples: track symptoms, book a visit, review supplements or begin strength exercise.</a:t>
            </a:r>
          </a:p>
          <a:p xmlns:a="http://schemas.openxmlformats.org/drawingml/2006/main">
            <a:r>
              <a:t/>
            </a:r>
          </a:p>
          <a:p xmlns:a="http://schemas.openxmlformats.org/drawingml/2006/main">
            <a:r>
              <a:t>[Sources]</a:t>
            </a:r>
          </a:p>
          <a:p xmlns:a="http://schemas.openxmlformats.org/drawingml/2006/main">
            <a:r>
              <a:t>https://www.who.int/news-room/fact-sheets/detail/menopause</a:t>
            </a:r>
          </a:p>
          <a:p xmlns:a="http://schemas.openxmlformats.org/drawingml/2006/main">
            <a:r>
              <a:t>https://www.acog.org/womens-health/faqs/the-menopause-years</a:t>
            </a:r>
          </a:p>
          <a:p xmlns:a="http://schemas.openxmlformats.org/drawingml/2006/main">
            <a:r>
              <a:t>https://www.acog.org/womens-health/faqs/hormone-therapy-for-menopause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SPEAKER NOTES</a:t>
            </a:r>
          </a:p>
          <a:p xmlns:a="http://schemas.openxmlformats.org/drawingml/2006/main">
            <a:r>
              <a:t>Explain why these sources were selected. The World Health Organization provides a global overview; ACOG offers patient and clinical guidance on menopause and hormone therapy; The Menopause Society specializes in menopause evidence and education; and the USPSTF evaluates preventive interventions. Point out the critical distinction in the USPSTF recommendation: it advises against hormone therapy solely for primary prevention of chronic conditions in asymptomatic postmenopausal people; it does not prohibit appropriate treatment of menopausal symptoms. Encourage participants to check the publication date and organization when reading online claims.</a:t>
            </a:r>
          </a:p>
          <a:p xmlns:a="http://schemas.openxmlformats.org/drawingml/2006/main">
            <a:r>
              <a:t/>
            </a:r>
          </a:p>
          <a:p xmlns:a="http://schemas.openxmlformats.org/drawingml/2006/main">
            <a:r>
              <a:t>ENGAGING ACTIVITY — SOURCE CHECK (60 seconds)</a:t>
            </a:r>
          </a:p>
          <a:p xmlns:a="http://schemas.openxmlformats.org/drawingml/2006/main">
            <a:r>
              <a:t>Give the group three questions for evaluating a menopause claim: Who published it? What evidence is cited? Is the content selling a product? Invite participants to apply the questions to the next menopause post they see online.</a:t>
            </a:r>
          </a:p>
          <a:p xmlns:a="http://schemas.openxmlformats.org/drawingml/2006/main">
            <a:r>
              <a:t/>
            </a:r>
          </a:p>
          <a:p xmlns:a="http://schemas.openxmlformats.org/drawingml/2006/main">
            <a:r>
              <a:t>[Sources]</a:t>
            </a:r>
          </a:p>
          <a:p xmlns:a="http://schemas.openxmlformats.org/drawingml/2006/main">
            <a:r>
              <a:t>https://www.who.int/news-room/fact-sheets/detail/menopause</a:t>
            </a:r>
          </a:p>
          <a:p xmlns:a="http://schemas.openxmlformats.org/drawingml/2006/main">
            <a:r>
              <a:t>https://www.acog.org/womens-health/faqs/the-menopause-years</a:t>
            </a:r>
          </a:p>
          <a:p xmlns:a="http://schemas.openxmlformats.org/drawingml/2006/main">
            <a:r>
              <a:t>https://www.acog.org/womens-health/faqs/hormone-therapy-for-menopause</a:t>
            </a:r>
          </a:p>
          <a:p xmlns:a="http://schemas.openxmlformats.org/drawingml/2006/main">
            <a:r>
              <a:t>https://menopause.org/patient-education/menopause-topics/hormone-therapy</a:t>
            </a:r>
          </a:p>
          <a:p xmlns:a="http://schemas.openxmlformats.org/drawingml/2006/main">
            <a:r>
              <a:t>https://menopause.org/patient-education/menopause-topics/hot-flashes</a:t>
            </a:r>
          </a:p>
          <a:p xmlns:a="http://schemas.openxmlformats.org/drawingml/2006/main">
            <a:r>
              <a:t>https://menopause.org/patient-education/menopause-topics/perimenopause</a:t>
            </a:r>
          </a:p>
          <a:p xmlns:a="http://schemas.openxmlformats.org/drawingml/2006/main">
            <a:r>
              <a:t>https://www.uspreventiveservicestaskforce.org/uspstf/recommendation/menopausal-hormone-therapy-preventive-medication</a:t>
            </a:r>
          </a:p>
          <a:p xmlns:a="http://schemas.openxmlformats.org/drawingml/2006/main">
            <a:r>
              <a:t>https://www.acog.org/clinical/clinical-guidance/clinical-consensus/articles/2023/11/compounded-bioidentical-menopausal-hormone-therapy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df7d998f1084e7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a4a5ee631694d03" /><Relationship Type="http://schemas.openxmlformats.org/officeDocument/2006/relationships/slideLayout" Target="/ppt/slideLayouts/slideLayout1.xml" Id="Rc036cecfa2534b1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036cecfa2534b1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77f7649d43042c1" /><Relationship Type="http://schemas.openxmlformats.org/officeDocument/2006/relationships/notesSlide" Target="/ppt/notesSlides/notesSlide1.xml" Id="R9050748d4ad74c18"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708fe0a4e004298" /><Relationship Type="http://schemas.openxmlformats.org/officeDocument/2006/relationships/notesSlide" Target="/ppt/notesSlides/notesSlide2.xml" Id="Rfd21422432f74f09"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77cce1c266f74ceb" /><Relationship Type="http://schemas.openxmlformats.org/officeDocument/2006/relationships/notesSlide" Target="/ppt/notesSlides/notesSlide3.xml" Id="R6a80e32e2f4744d9"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f233ee1d72e44f8b" /><Relationship Type="http://schemas.openxmlformats.org/officeDocument/2006/relationships/notesSlide" Target="/ppt/notesSlides/notesSlide4.xml" Id="R311bf630cfe7440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a5f7e4f262a408c" /><Relationship Type="http://schemas.openxmlformats.org/officeDocument/2006/relationships/notesSlide" Target="/ppt/notesSlides/notesSlide5.xml" Id="R5fab32d9aecd4a3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7e7d112aa0d1421b" /><Relationship Type="http://schemas.openxmlformats.org/officeDocument/2006/relationships/notesSlide" Target="/ppt/notesSlides/notesSlide6.xml" Id="R55e1d8edf91743e5"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bdec251316444a34" /><Relationship Type="http://schemas.openxmlformats.org/officeDocument/2006/relationships/notesSlide" Target="/ppt/notesSlides/notesSlide7.xml" Id="Rf8a9180f0b074f36"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6754490ad204791" /><Relationship Type="http://schemas.openxmlformats.org/officeDocument/2006/relationships/notesSlide" Target="/ppt/notesSlides/notesSlide8.xml" Id="R626d7ebbadca4cc9"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a9a230446c1f4383" /><Relationship Type="http://schemas.openxmlformats.org/officeDocument/2006/relationships/notesSlide" Target="/ppt/notesSlides/notesSlide9.xml" Id="R8d2fe25160624a7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e2421080f54e4a27" /><Relationship Type="http://schemas.openxmlformats.org/officeDocument/2006/relationships/notesSlide" Target="/ppt/notesSlides/notesSlide10.xml" Id="R77c17a0c675d4ef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3301d047370f4816" /><Relationship Type="http://schemas.openxmlformats.org/officeDocument/2006/relationships/notesSlide" Target="/ppt/notesSlides/notesSlide11.xml" Id="R802bbf7042bf4fb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606ea257e3cd40f6" /><Relationship Type="http://schemas.openxmlformats.org/officeDocument/2006/relationships/notesSlide" Target="/ppt/notesSlides/notesSlide12.xml" Id="R32ab0ce6ec40413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c455d9a45fc54d93" /><Relationship Type="http://schemas.openxmlformats.org/officeDocument/2006/relationships/notesSlide" Target="/ppt/notesSlides/notesSlide13.xml" Id="R022c2add57394f2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e7db6f31f4244916" /><Relationship Type="http://schemas.openxmlformats.org/officeDocument/2006/relationships/notesSlide" Target="/ppt/notesSlides/notesSlide14.xml" Id="Rd377d193c7774ba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f0bcb185f13e48ea" /><Relationship Type="http://schemas.openxmlformats.org/officeDocument/2006/relationships/notesSlide" Target="/ppt/notesSlides/notesSlide15.xml" Id="R2c336d40045f4d7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c724b9466cf34638" /><Relationship Type="http://schemas.openxmlformats.org/officeDocument/2006/relationships/notesSlide" Target="/ppt/notesSlides/notesSlide16.xml" Id="R919c7c4fbc1d4b5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c75a830d0063422c" /><Relationship Type="http://schemas.openxmlformats.org/officeDocument/2006/relationships/notesSlide" Target="/ppt/notesSlides/notesSlide17.xml" Id="Rd477d141b90a4fe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72abeae1132f4048" /><Relationship Type="http://schemas.openxmlformats.org/officeDocument/2006/relationships/notesSlide" Target="/ppt/notesSlides/notesSlide18.xml" Id="Rdf14768d3e444b1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4fbd5c4f28df4424" /><Relationship Type="http://schemas.openxmlformats.org/officeDocument/2006/relationships/notesSlide" Target="/ppt/notesSlides/notesSlide19.xml" Id="R58cb4303c3074ba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d57ce5a8f8644797" /><Relationship Type="http://schemas.openxmlformats.org/officeDocument/2006/relationships/notesSlide" Target="/ppt/notesSlides/notesSlide20.xml" Id="R63d1de0d916744f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42241a5e23f74b4a" /><Relationship Type="http://schemas.openxmlformats.org/officeDocument/2006/relationships/notesSlide" Target="/ppt/notesSlides/notesSlide21.xml" Id="Rb5f3abb2acc04d60" /></Relationships>
</file>

<file path=ppt/slides/slide1.xml><?xml version="1.0" encoding="utf-8"?>
<p:sld xmlns:p="http://schemas.openxmlformats.org/presentationml/2006/main">
  <p:cSld>
    <p:bg>
      <p:bgPr>
        <a:solidFill xmlns:a="http://schemas.openxmlformats.org/drawingml/2006/main">
          <a:srgbClr val="123B5D"/>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F9BC6FAD-3E48-46D9-8475-B678C82BFB08}"/>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23B5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9CBBC3BC-8356-4BFC-880C-45D4A71CC35F}"/>
              </a:ext>
            </a:extLst>
          </p:cNvPr>
          <p:cNvSpPr>
            <a:spLocks xmlns:a="http://schemas.openxmlformats.org/drawingml/2006/main" noGrp="1"/>
          </p:cNvSpPr>
          <p:nvPr/>
        </p:nvSpPr>
        <p:spPr>
          <a:xfrm xmlns:a="http://schemas.openxmlformats.org/drawingml/2006/main">
            <a:off x="7953375" y="0"/>
            <a:ext cx="4238625" cy="6858000"/>
          </a:xfrm>
          <a:prstGeom xmlns:a="http://schemas.openxmlformats.org/drawingml/2006/main" prst="rect">
            <a:avLst/>
          </a:prstGeom>
          <a:solidFill xmlns:a="http://schemas.openxmlformats.org/drawingml/2006/main">
            <a:srgbClr val="EAF7FC"/>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FE27D580-A1C2-45E9-BA85-160C991DFD5E}"/>
              </a:ext>
            </a:extLst>
          </p:cNvPr>
          <p:cNvSpPr>
            <a:spLocks xmlns:a="http://schemas.openxmlformats.org/drawingml/2006/main" noGrp="1"/>
          </p:cNvSpPr>
          <p:nvPr/>
        </p:nvSpPr>
        <p:spPr>
          <a:xfrm xmlns:a="http://schemas.openxmlformats.org/drawingml/2006/main">
            <a:off x="666750" y="838200"/>
            <a:ext cx="6191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350" b="1">
                <a:solidFill>
                  <a:srgbClr val="55BDEB"/>
                </a:solidFill>
              </a:defRPr>
            </a:pPr>
            <a:r>
              <a:rPr sz="1350" b="1">
                <a:solidFill>
                  <a:srgbClr val="55BDEB"/>
                </a:solidFill>
              </a:rPr>
              <a:t>EVERYTHING ABOUT</a:t>
            </a:r>
          </a:p>
        </p:txBody>
      </p:sp>
      <p:sp>
        <p:nvSpPr>
          <p:cNvPr id="4" name="">
            <a:extLst xmlns:a="http://schemas.openxmlformats.org/drawingml/2006/main">
              <a:ext uri="{FF2B5EF4-FFF2-40B4-BE49-F238E27FC236}">
                <a16:creationId xmlns:a16="http://schemas.microsoft.com/office/drawing/2014/main" id="{7B70437F-0BF7-4B80-A34C-2BEAB358C048}"/>
              </a:ext>
            </a:extLst>
          </p:cNvPr>
          <p:cNvSpPr>
            <a:spLocks xmlns:a="http://schemas.openxmlformats.org/drawingml/2006/main" noGrp="1"/>
          </p:cNvSpPr>
          <p:nvPr/>
        </p:nvSpPr>
        <p:spPr>
          <a:xfrm xmlns:a="http://schemas.openxmlformats.org/drawingml/2006/main">
            <a:off x="666750" y="1352550"/>
            <a:ext cx="6858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5100" b="1">
                <a:solidFill>
                  <a:srgbClr val="FFFFFF"/>
                </a:solidFill>
              </a:defRPr>
            </a:pPr>
            <a:r>
              <a:rPr sz="5100" b="1">
                <a:solidFill>
                  <a:srgbClr val="FFFFFF"/>
                </a:solidFill>
              </a:rPr>
              <a:t>Menopause</a:t>
            </a:r>
          </a:p>
        </p:txBody>
      </p:sp>
      <p:sp>
        <p:nvSpPr>
          <p:cNvPr id="5" name="">
            <a:extLst xmlns:a="http://schemas.openxmlformats.org/drawingml/2006/main">
              <a:ext uri="{FF2B5EF4-FFF2-40B4-BE49-F238E27FC236}">
                <a16:creationId xmlns:a16="http://schemas.microsoft.com/office/drawing/2014/main" id="{2421E414-7949-430F-9217-0C95F263784C}"/>
              </a:ext>
            </a:extLst>
          </p:cNvPr>
          <p:cNvSpPr>
            <a:spLocks xmlns:a="http://schemas.openxmlformats.org/drawingml/2006/main" noGrp="1"/>
          </p:cNvSpPr>
          <p:nvPr/>
        </p:nvSpPr>
        <p:spPr>
          <a:xfrm xmlns:a="http://schemas.openxmlformats.org/drawingml/2006/main">
            <a:off x="666750" y="2609850"/>
            <a:ext cx="6191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0">
                <a:solidFill>
                  <a:srgbClr val="FFFFFF"/>
                </a:solidFill>
              </a:defRPr>
            </a:pPr>
            <a:r>
              <a:rPr sz="2100" b="0">
                <a:solidFill>
                  <a:srgbClr val="FFFFFF"/>
                </a:solidFill>
              </a:rPr>
              <a:t>Understand the transition. Recognize the symptoms. Choose evidence-based care.</a:t>
            </a:r>
          </a:p>
        </p:txBody>
      </p:sp>
      <p:sp>
        <p:nvSpPr>
          <p:cNvPr id="6" name="">
            <a:extLst xmlns:a="http://schemas.openxmlformats.org/drawingml/2006/main">
              <a:ext uri="{FF2B5EF4-FFF2-40B4-BE49-F238E27FC236}">
                <a16:creationId xmlns:a16="http://schemas.microsoft.com/office/drawing/2014/main" id="{9805D6EC-A3AF-45EA-9ED8-4026AF98DCF7}"/>
              </a:ext>
            </a:extLst>
          </p:cNvPr>
          <p:cNvSpPr>
            <a:spLocks xmlns:a="http://schemas.openxmlformats.org/drawingml/2006/main" noGrp="1"/>
          </p:cNvSpPr>
          <p:nvPr/>
        </p:nvSpPr>
        <p:spPr>
          <a:xfrm xmlns:a="http://schemas.openxmlformats.org/drawingml/2006/main">
            <a:off x="666750" y="5334000"/>
            <a:ext cx="5905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00" b="1">
                <a:solidFill>
                  <a:srgbClr val="55BDEB"/>
                </a:solidFill>
              </a:defRPr>
            </a:pPr>
            <a:r>
              <a:rPr sz="1500" b="1">
                <a:solidFill>
                  <a:srgbClr val="55BDEB"/>
                </a:solidFill>
              </a:rPr>
              <a:t>Prepared for AGGSO 2000 Set Alumni Group</a:t>
            </a:r>
          </a:p>
        </p:txBody>
      </p:sp>
      <p:sp>
        <p:nvSpPr>
          <p:cNvPr id="7" name="">
            <a:extLst xmlns:a="http://schemas.openxmlformats.org/drawingml/2006/main">
              <a:ext uri="{FF2B5EF4-FFF2-40B4-BE49-F238E27FC236}">
                <a16:creationId xmlns:a16="http://schemas.microsoft.com/office/drawing/2014/main" id="{F4538FC6-BA72-451E-9B82-1534AA78DAFA}"/>
              </a:ext>
            </a:extLst>
          </p:cNvPr>
          <p:cNvSpPr>
            <a:spLocks xmlns:a="http://schemas.openxmlformats.org/drawingml/2006/main" noGrp="1"/>
          </p:cNvSpPr>
          <p:nvPr/>
        </p:nvSpPr>
        <p:spPr>
          <a:xfrm xmlns:a="http://schemas.openxmlformats.org/drawingml/2006/main">
            <a:off x="666750" y="5734050"/>
            <a:ext cx="590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350" b="0">
                <a:solidFill>
                  <a:srgbClr val="FFFFFF"/>
                </a:solidFill>
              </a:defRPr>
            </a:pPr>
            <a:r>
              <a:rPr sz="1350" b="0">
                <a:solidFill>
                  <a:srgbClr val="FFFFFF"/>
                </a:solidFill>
              </a:rPr>
              <a:t>Esther Onyeanisi, RN • Health Coach &amp; Educator</a:t>
            </a:r>
          </a:p>
        </p:txBody>
      </p:sp>
      <p:sp>
        <p:nvSpPr>
          <p:cNvPr id="8" name="">
            <a:extLst xmlns:a="http://schemas.openxmlformats.org/drawingml/2006/main">
              <a:ext uri="{FF2B5EF4-FFF2-40B4-BE49-F238E27FC236}">
                <a16:creationId xmlns:a16="http://schemas.microsoft.com/office/drawing/2014/main" id="{69B61E0A-7CBB-44B1-B4D5-9E881C2D03D4}"/>
              </a:ext>
            </a:extLst>
          </p:cNvPr>
          <p:cNvSpPr>
            <a:spLocks xmlns:a="http://schemas.openxmlformats.org/drawingml/2006/main" noGrp="1"/>
          </p:cNvSpPr>
          <p:nvPr/>
        </p:nvSpPr>
        <p:spPr>
          <a:xfrm xmlns:a="http://schemas.openxmlformats.org/drawingml/2006/main">
            <a:off x="8334375" y="1809750"/>
            <a:ext cx="3238500" cy="2381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400" b="1">
                <a:solidFill>
                  <a:srgbClr val="123B5D"/>
                </a:solidFill>
              </a:defRPr>
            </a:pPr>
            <a:r>
              <a:rPr sz="2400" b="1">
                <a:solidFill>
                  <a:srgbClr val="123B5D"/>
                </a:solidFill>
              </a:rPr>
              <a:t>A natural life stage—</a:t>
            </a:r>
          </a:p>
          <a:p xmlns:a="http://schemas.openxmlformats.org/drawingml/2006/main">
            <a:pPr algn="l">
              <a:defRPr sz="2400" b="1">
                <a:solidFill>
                  <a:srgbClr val="123B5D"/>
                </a:solidFill>
              </a:defRPr>
            </a:pPr>
            <a:r>
              <a:rPr sz="2400" b="1">
                <a:solidFill>
                  <a:srgbClr val="123B5D"/>
                </a:solidFill>
              </a:rPr>
              <a:t>not a disease,</a:t>
            </a:r>
          </a:p>
          <a:p xmlns:a="http://schemas.openxmlformats.org/drawingml/2006/main">
            <a:pPr algn="l">
              <a:defRPr sz="2400" b="1">
                <a:solidFill>
                  <a:srgbClr val="123B5D"/>
                </a:solidFill>
              </a:defRPr>
            </a:pPr>
            <a:r>
              <a:rPr sz="2400" b="1">
                <a:solidFill>
                  <a:srgbClr val="123B5D"/>
                </a:solidFill>
              </a:rPr>
              <a:t>and not something</a:t>
            </a:r>
          </a:p>
          <a:p xmlns:a="http://schemas.openxmlformats.org/drawingml/2006/main">
            <a:pPr algn="l">
              <a:defRPr sz="2400" b="1">
                <a:solidFill>
                  <a:srgbClr val="123B5D"/>
                </a:solidFill>
              </a:defRPr>
            </a:pPr>
            <a:r>
              <a:rPr sz="2400" b="1">
                <a:solidFill>
                  <a:srgbClr val="123B5D"/>
                </a:solidFill>
              </a:rPr>
              <a:t>to suffer through silently.</a:t>
            </a:r>
          </a:p>
        </p:txBody>
      </p:sp>
    </p:spTree>
    <p:extLst>
      <p:ext uri="{BB962C8B-B14F-4D97-AF65-F5344CB8AC3E}">
        <p14:creationId xmlns:p14="http://schemas.microsoft.com/office/powerpoint/2010/main" val="588274810"/>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E6407080-00D2-4915-A36D-684289D5AB5B}"/>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9AEC7B7-BFE3-4398-9C4C-CABAF65EE9F7}"/>
              </a:ext>
            </a:extLst>
          </p:cNvPr>
          <p:cNvSpPr>
            <a:spLocks xmlns:a="http://schemas.openxmlformats.org/drawingml/2006/main" noGrp="1"/>
          </p:cNvSpPr>
          <p:nvPr/>
        </p:nvSpPr>
        <p:spPr>
          <a:xfrm xmlns:a="http://schemas.openxmlformats.org/drawingml/2006/main">
            <a:off x="590550" y="285750"/>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687584"/>
                </a:solidFill>
              </a:defRPr>
            </a:pPr>
            <a:r>
              <a:rPr sz="1050" b="1">
                <a:solidFill>
                  <a:srgbClr val="687584"/>
                </a:solidFill>
              </a:rPr>
              <a:t>LET’S BEGIN</a:t>
            </a:r>
          </a:p>
        </p:txBody>
      </p:sp>
      <p:sp>
        <p:nvSpPr>
          <p:cNvPr id="3" name="">
            <a:extLst xmlns:a="http://schemas.openxmlformats.org/drawingml/2006/main">
              <a:ext uri="{FF2B5EF4-FFF2-40B4-BE49-F238E27FC236}">
                <a16:creationId xmlns:a16="http://schemas.microsoft.com/office/drawing/2014/main" id="{896C57CF-3FB1-41D4-BA69-6EE73F260E27}"/>
              </a:ext>
            </a:extLst>
          </p:cNvPr>
          <p:cNvSpPr>
            <a:spLocks xmlns:a="http://schemas.openxmlformats.org/drawingml/2006/main" noGrp="1"/>
          </p:cNvSpPr>
          <p:nvPr/>
        </p:nvSpPr>
        <p:spPr>
          <a:xfrm xmlns:a="http://schemas.openxmlformats.org/drawingml/2006/main">
            <a:off x="590550" y="628650"/>
            <a:ext cx="10953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850" b="1">
                <a:solidFill>
                  <a:srgbClr val="123B5D"/>
                </a:solidFill>
              </a:defRPr>
            </a:pPr>
            <a:r>
              <a:rPr sz="2850" b="1">
                <a:solidFill>
                  <a:srgbClr val="123B5D"/>
                </a:solidFill>
              </a:rPr>
              <a:t>What have you heard about menopause?</a:t>
            </a:r>
          </a:p>
        </p:txBody>
      </p:sp>
      <p:sp>
        <p:nvSpPr>
          <p:cNvPr id="4" name="">
            <a:extLst xmlns:a="http://schemas.openxmlformats.org/drawingml/2006/main">
              <a:ext uri="{FF2B5EF4-FFF2-40B4-BE49-F238E27FC236}">
                <a16:creationId xmlns:a16="http://schemas.microsoft.com/office/drawing/2014/main" id="{1125F6B7-72AB-4A2F-A381-A7B519204E4E}"/>
              </a:ext>
            </a:extLst>
          </p:cNvPr>
          <p:cNvSpPr>
            <a:spLocks xmlns:a="http://schemas.openxmlformats.org/drawingml/2006/main" noGrp="1"/>
          </p:cNvSpPr>
          <p:nvPr/>
        </p:nvSpPr>
        <p:spPr>
          <a:xfrm xmlns:a="http://schemas.openxmlformats.org/drawingml/2006/main">
            <a:off x="590550" y="1304925"/>
            <a:ext cx="10953750" cy="19050"/>
          </a:xfrm>
          <a:prstGeom xmlns:a="http://schemas.openxmlformats.org/drawingml/2006/main" prst="rect">
            <a:avLst/>
          </a:prstGeom>
          <a:solidFill xmlns:a="http://schemas.openxmlformats.org/drawingml/2006/main">
            <a:srgbClr val="CCD5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E92F4D07-6DA0-4C64-A4F4-5460E8B163EB}"/>
              </a:ext>
            </a:extLst>
          </p:cNvPr>
          <p:cNvSpPr>
            <a:spLocks xmlns:a="http://schemas.openxmlformats.org/drawingml/2006/main" noGrp="1"/>
          </p:cNvSpPr>
          <p:nvPr/>
        </p:nvSpPr>
        <p:spPr>
          <a:xfrm xmlns:a="http://schemas.openxmlformats.org/drawingml/2006/main">
            <a:off x="590550" y="647700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0">
                <a:solidFill>
                  <a:srgbClr val="687584"/>
                </a:solidFill>
              </a:defRPr>
            </a:pPr>
            <a:r>
              <a:rPr sz="900" b="0">
                <a:solidFill>
                  <a:srgbClr val="687584"/>
                </a:solidFill>
              </a:rPr>
              <a:t>AGGSO 2000 Set • Health Education Series</a:t>
            </a:r>
          </a:p>
        </p:txBody>
      </p:sp>
      <p:sp>
        <p:nvSpPr>
          <p:cNvPr id="6" name="">
            <a:extLst xmlns:a="http://schemas.openxmlformats.org/drawingml/2006/main">
              <a:ext uri="{FF2B5EF4-FFF2-40B4-BE49-F238E27FC236}">
                <a16:creationId xmlns:a16="http://schemas.microsoft.com/office/drawing/2014/main" id="{FFFB966C-63A2-400D-839E-F9FBF68AEBE3}"/>
              </a:ext>
            </a:extLst>
          </p:cNvPr>
          <p:cNvSpPr>
            <a:spLocks xmlns:a="http://schemas.openxmlformats.org/drawingml/2006/main" noGrp="1"/>
          </p:cNvSpPr>
          <p:nvPr/>
        </p:nvSpPr>
        <p:spPr>
          <a:xfrm xmlns:a="http://schemas.openxmlformats.org/drawingml/2006/main">
            <a:off x="11096625" y="6429375"/>
            <a:ext cx="428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87584"/>
                </a:solidFill>
              </a:defRPr>
            </a:pPr>
            <a:r>
              <a:rPr sz="975" b="1">
                <a:solidFill>
                  <a:srgbClr val="687584"/>
                </a:solidFill>
              </a:rPr>
              <a:t>02</a:t>
            </a:r>
          </a:p>
        </p:txBody>
      </p:sp>
      <p:sp>
        <p:nvSpPr>
          <p:cNvPr id="7" name="">
            <a:extLst xmlns:a="http://schemas.openxmlformats.org/drawingml/2006/main">
              <a:ext uri="{FF2B5EF4-FFF2-40B4-BE49-F238E27FC236}">
                <a16:creationId xmlns:a16="http://schemas.microsoft.com/office/drawing/2014/main" id="{9F767659-7F64-49C1-BB32-B00BD2D359DE}"/>
              </a:ext>
            </a:extLst>
          </p:cNvPr>
          <p:cNvSpPr>
            <a:spLocks xmlns:a="http://schemas.openxmlformats.org/drawingml/2006/main" noGrp="1"/>
          </p:cNvSpPr>
          <p:nvPr/>
        </p:nvSpPr>
        <p:spPr>
          <a:xfrm xmlns:a="http://schemas.openxmlformats.org/drawingml/2006/main">
            <a:off x="619125" y="1619250"/>
            <a:ext cx="3429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55BDEB"/>
                </a:solidFill>
              </a:defRPr>
            </a:pPr>
            <a:r>
              <a:rPr sz="1650" b="1">
                <a:solidFill>
                  <a:srgbClr val="55BDEB"/>
                </a:solidFill>
              </a:rPr>
              <a:t>Quick show of hands</a:t>
            </a:r>
          </a:p>
        </p:txBody>
      </p:sp>
      <p:sp>
        <p:nvSpPr>
          <p:cNvPr id="8" name="">
            <a:extLst xmlns:a="http://schemas.openxmlformats.org/drawingml/2006/main">
              <a:ext uri="{FF2B5EF4-FFF2-40B4-BE49-F238E27FC236}">
                <a16:creationId xmlns:a16="http://schemas.microsoft.com/office/drawing/2014/main" id="{D8AF6C7A-D2CF-41CB-AD30-558BC706CABC}"/>
              </a:ext>
            </a:extLst>
          </p:cNvPr>
          <p:cNvSpPr>
            <a:spLocks xmlns:a="http://schemas.openxmlformats.org/drawingml/2006/main" noGrp="1"/>
          </p:cNvSpPr>
          <p:nvPr/>
        </p:nvSpPr>
        <p:spPr>
          <a:xfrm xmlns:a="http://schemas.openxmlformats.org/drawingml/2006/main">
            <a:off x="619125" y="2000250"/>
            <a:ext cx="54292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325" b="1">
                <a:solidFill>
                  <a:srgbClr val="152231"/>
                </a:solidFill>
              </a:defRPr>
            </a:pPr>
            <a:r>
              <a:rPr sz="2325" b="1">
                <a:solidFill>
                  <a:srgbClr val="152231"/>
                </a:solidFill>
              </a:rPr>
              <a:t>Which statement sounds most familiar?</a:t>
            </a:r>
          </a:p>
        </p:txBody>
      </p:sp>
      <p:sp>
        <p:nvSpPr>
          <p:cNvPr id="9" name="">
            <a:extLst xmlns:a="http://schemas.openxmlformats.org/drawingml/2006/main">
              <a:ext uri="{FF2B5EF4-FFF2-40B4-BE49-F238E27FC236}">
                <a16:creationId xmlns:a16="http://schemas.microsoft.com/office/drawing/2014/main" id="{DE2E424C-BE47-44CB-A988-7EFAD0C01AEF}"/>
              </a:ext>
            </a:extLst>
          </p:cNvPr>
          <p:cNvSpPr>
            <a:spLocks xmlns:a="http://schemas.openxmlformats.org/drawingml/2006/main" noGrp="1"/>
          </p:cNvSpPr>
          <p:nvPr/>
        </p:nvSpPr>
        <p:spPr>
          <a:xfrm xmlns:a="http://schemas.openxmlformats.org/drawingml/2006/main">
            <a:off x="6572250" y="1619250"/>
            <a:ext cx="4476750" cy="723900"/>
          </a:xfrm>
          <a:prstGeom xmlns:a="http://schemas.openxmlformats.org/drawingml/2006/main" prst="roundRect">
            <a:avLst>
              <a:gd name="adj" fmla="val 15789"/>
            </a:avLst>
          </a:prstGeom>
          <a:solidFill xmlns:a="http://schemas.openxmlformats.org/drawingml/2006/main">
            <a:srgbClr val="F6F1E9"/>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CE00850-3BFC-48DD-9D34-C9934F9BD530}"/>
              </a:ext>
            </a:extLst>
          </p:cNvPr>
          <p:cNvSpPr>
            <a:spLocks xmlns:a="http://schemas.openxmlformats.org/drawingml/2006/main" noGrp="1"/>
          </p:cNvSpPr>
          <p:nvPr/>
        </p:nvSpPr>
        <p:spPr>
          <a:xfrm xmlns:a="http://schemas.openxmlformats.org/drawingml/2006/main">
            <a:off x="6810375" y="1619250"/>
            <a:ext cx="40005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0">
                <a:solidFill>
                  <a:srgbClr val="152231"/>
                </a:solidFill>
              </a:defRPr>
            </a:pPr>
            <a:r>
              <a:rPr sz="1800" b="0">
                <a:solidFill>
                  <a:srgbClr val="152231"/>
                </a:solidFill>
              </a:rPr>
              <a:t>“It is only hot flashes.”</a:t>
            </a:r>
          </a:p>
        </p:txBody>
      </p:sp>
      <p:sp>
        <p:nvSpPr>
          <p:cNvPr id="11" name="">
            <a:extLst xmlns:a="http://schemas.openxmlformats.org/drawingml/2006/main">
              <a:ext uri="{FF2B5EF4-FFF2-40B4-BE49-F238E27FC236}">
                <a16:creationId xmlns:a16="http://schemas.microsoft.com/office/drawing/2014/main" id="{76CF80A7-CE1C-472E-8F0B-4B6D0842C0E7}"/>
              </a:ext>
            </a:extLst>
          </p:cNvPr>
          <p:cNvSpPr>
            <a:spLocks xmlns:a="http://schemas.openxmlformats.org/drawingml/2006/main" noGrp="1"/>
          </p:cNvSpPr>
          <p:nvPr/>
        </p:nvSpPr>
        <p:spPr>
          <a:xfrm xmlns:a="http://schemas.openxmlformats.org/drawingml/2006/main">
            <a:off x="6572250" y="2609850"/>
            <a:ext cx="4476750" cy="723900"/>
          </a:xfrm>
          <a:prstGeom xmlns:a="http://schemas.openxmlformats.org/drawingml/2006/main" prst="roundRect">
            <a:avLst>
              <a:gd name="adj" fmla="val 15789"/>
            </a:avLst>
          </a:prstGeom>
          <a:solidFill xmlns:a="http://schemas.openxmlformats.org/drawingml/2006/main">
            <a:srgbClr val="F6F1E9"/>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4B516B09-86E8-47F4-BB78-1EDC01D10482}"/>
              </a:ext>
            </a:extLst>
          </p:cNvPr>
          <p:cNvSpPr>
            <a:spLocks xmlns:a="http://schemas.openxmlformats.org/drawingml/2006/main" noGrp="1"/>
          </p:cNvSpPr>
          <p:nvPr/>
        </p:nvSpPr>
        <p:spPr>
          <a:xfrm xmlns:a="http://schemas.openxmlformats.org/drawingml/2006/main">
            <a:off x="6810375" y="2609850"/>
            <a:ext cx="40005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0">
                <a:solidFill>
                  <a:srgbClr val="152231"/>
                </a:solidFill>
              </a:defRPr>
            </a:pPr>
            <a:r>
              <a:rPr sz="1800" b="0">
                <a:solidFill>
                  <a:srgbClr val="152231"/>
                </a:solidFill>
              </a:rPr>
              <a:t>“Hormones are always dangerous.”</a:t>
            </a:r>
          </a:p>
        </p:txBody>
      </p:sp>
      <p:sp>
        <p:nvSpPr>
          <p:cNvPr id="13" name="">
            <a:extLst xmlns:a="http://schemas.openxmlformats.org/drawingml/2006/main">
              <a:ext uri="{FF2B5EF4-FFF2-40B4-BE49-F238E27FC236}">
                <a16:creationId xmlns:a16="http://schemas.microsoft.com/office/drawing/2014/main" id="{B0C7ED65-3A80-4E05-A4EB-1693C040CF7C}"/>
              </a:ext>
            </a:extLst>
          </p:cNvPr>
          <p:cNvSpPr>
            <a:spLocks xmlns:a="http://schemas.openxmlformats.org/drawingml/2006/main" noGrp="1"/>
          </p:cNvSpPr>
          <p:nvPr/>
        </p:nvSpPr>
        <p:spPr>
          <a:xfrm xmlns:a="http://schemas.openxmlformats.org/drawingml/2006/main">
            <a:off x="6572250" y="3600450"/>
            <a:ext cx="4476750" cy="723900"/>
          </a:xfrm>
          <a:prstGeom xmlns:a="http://schemas.openxmlformats.org/drawingml/2006/main" prst="roundRect">
            <a:avLst>
              <a:gd name="adj" fmla="val 15789"/>
            </a:avLst>
          </a:prstGeom>
          <a:solidFill xmlns:a="http://schemas.openxmlformats.org/drawingml/2006/main">
            <a:srgbClr val="F6F1E9"/>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020300FF-E8B6-419E-8E13-417E099EDE22}"/>
              </a:ext>
            </a:extLst>
          </p:cNvPr>
          <p:cNvSpPr>
            <a:spLocks xmlns:a="http://schemas.openxmlformats.org/drawingml/2006/main" noGrp="1"/>
          </p:cNvSpPr>
          <p:nvPr/>
        </p:nvSpPr>
        <p:spPr>
          <a:xfrm xmlns:a="http://schemas.openxmlformats.org/drawingml/2006/main">
            <a:off x="6810375" y="3600450"/>
            <a:ext cx="40005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0">
                <a:solidFill>
                  <a:srgbClr val="152231"/>
                </a:solidFill>
              </a:defRPr>
            </a:pPr>
            <a:r>
              <a:rPr sz="1800" b="0">
                <a:solidFill>
                  <a:srgbClr val="152231"/>
                </a:solidFill>
              </a:rPr>
              <a:t>“Nothing can be done—just endure it.”</a:t>
            </a:r>
          </a:p>
        </p:txBody>
      </p:sp>
      <p:sp>
        <p:nvSpPr>
          <p:cNvPr id="15" name="">
            <a:extLst xmlns:a="http://schemas.openxmlformats.org/drawingml/2006/main">
              <a:ext uri="{FF2B5EF4-FFF2-40B4-BE49-F238E27FC236}">
                <a16:creationId xmlns:a16="http://schemas.microsoft.com/office/drawing/2014/main" id="{84468EF7-5DC0-4555-974A-015A5B7D12D1}"/>
              </a:ext>
            </a:extLst>
          </p:cNvPr>
          <p:cNvSpPr>
            <a:spLocks xmlns:a="http://schemas.openxmlformats.org/drawingml/2006/main" noGrp="1"/>
          </p:cNvSpPr>
          <p:nvPr/>
        </p:nvSpPr>
        <p:spPr>
          <a:xfrm xmlns:a="http://schemas.openxmlformats.org/drawingml/2006/main">
            <a:off x="6572250" y="4591050"/>
            <a:ext cx="4476750" cy="723900"/>
          </a:xfrm>
          <a:prstGeom xmlns:a="http://schemas.openxmlformats.org/drawingml/2006/main" prst="roundRect">
            <a:avLst>
              <a:gd name="adj" fmla="val 15789"/>
            </a:avLst>
          </a:prstGeom>
          <a:solidFill xmlns:a="http://schemas.openxmlformats.org/drawingml/2006/main">
            <a:srgbClr val="EAF7FC"/>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419392EB-3252-4E0C-A6DE-5DBEE5BEF118}"/>
              </a:ext>
            </a:extLst>
          </p:cNvPr>
          <p:cNvSpPr>
            <a:spLocks xmlns:a="http://schemas.openxmlformats.org/drawingml/2006/main" noGrp="1"/>
          </p:cNvSpPr>
          <p:nvPr/>
        </p:nvSpPr>
        <p:spPr>
          <a:xfrm xmlns:a="http://schemas.openxmlformats.org/drawingml/2006/main">
            <a:off x="6810375" y="4591050"/>
            <a:ext cx="40005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123B5D"/>
                </a:solidFill>
              </a:defRPr>
            </a:pPr>
            <a:r>
              <a:rPr sz="1800" b="1">
                <a:solidFill>
                  <a:srgbClr val="123B5D"/>
                </a:solidFill>
              </a:rPr>
              <a:t>“Every woman experiences it differently.”</a:t>
            </a:r>
          </a:p>
        </p:txBody>
      </p:sp>
    </p:spTree>
    <p:extLst>
      <p:ext uri="{BB962C8B-B14F-4D97-AF65-F5344CB8AC3E}">
        <p14:creationId xmlns:p14="http://schemas.microsoft.com/office/powerpoint/2010/main" val="2004354407"/>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7E1AB811-207F-496E-82D5-4C25F29A3493}"/>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2A5C628-6DBE-4E60-965E-AD6914E8D08C}"/>
              </a:ext>
            </a:extLst>
          </p:cNvPr>
          <p:cNvSpPr>
            <a:spLocks xmlns:a="http://schemas.openxmlformats.org/drawingml/2006/main" noGrp="1"/>
          </p:cNvSpPr>
          <p:nvPr/>
        </p:nvSpPr>
        <p:spPr>
          <a:xfrm xmlns:a="http://schemas.openxmlformats.org/drawingml/2006/main">
            <a:off x="590550" y="285750"/>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687584"/>
                </a:solidFill>
              </a:defRPr>
            </a:pPr>
            <a:r>
              <a:rPr sz="1050" b="1">
                <a:solidFill>
                  <a:srgbClr val="687584"/>
                </a:solidFill>
              </a:rPr>
              <a:t>THE BASICS</a:t>
            </a:r>
          </a:p>
        </p:txBody>
      </p:sp>
      <p:sp>
        <p:nvSpPr>
          <p:cNvPr id="3" name="">
            <a:extLst xmlns:a="http://schemas.openxmlformats.org/drawingml/2006/main">
              <a:ext uri="{FF2B5EF4-FFF2-40B4-BE49-F238E27FC236}">
                <a16:creationId xmlns:a16="http://schemas.microsoft.com/office/drawing/2014/main" id="{D497DC14-DDE7-42DD-83E5-63A3335343E3}"/>
              </a:ext>
            </a:extLst>
          </p:cNvPr>
          <p:cNvSpPr>
            <a:spLocks xmlns:a="http://schemas.openxmlformats.org/drawingml/2006/main" noGrp="1"/>
          </p:cNvSpPr>
          <p:nvPr/>
        </p:nvSpPr>
        <p:spPr>
          <a:xfrm xmlns:a="http://schemas.openxmlformats.org/drawingml/2006/main">
            <a:off x="590550" y="628650"/>
            <a:ext cx="10953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850" b="1">
                <a:solidFill>
                  <a:srgbClr val="123B5D"/>
                </a:solidFill>
              </a:defRPr>
            </a:pPr>
            <a:r>
              <a:rPr sz="2850" b="1">
                <a:solidFill>
                  <a:srgbClr val="123B5D"/>
                </a:solidFill>
              </a:rPr>
              <a:t>Menopause is one day within a longer transition</a:t>
            </a:r>
          </a:p>
        </p:txBody>
      </p:sp>
      <p:sp>
        <p:nvSpPr>
          <p:cNvPr id="4" name="">
            <a:extLst xmlns:a="http://schemas.openxmlformats.org/drawingml/2006/main">
              <a:ext uri="{FF2B5EF4-FFF2-40B4-BE49-F238E27FC236}">
                <a16:creationId xmlns:a16="http://schemas.microsoft.com/office/drawing/2014/main" id="{83F80A61-C764-48C7-B3A7-277A4B5553C1}"/>
              </a:ext>
            </a:extLst>
          </p:cNvPr>
          <p:cNvSpPr>
            <a:spLocks xmlns:a="http://schemas.openxmlformats.org/drawingml/2006/main" noGrp="1"/>
          </p:cNvSpPr>
          <p:nvPr/>
        </p:nvSpPr>
        <p:spPr>
          <a:xfrm xmlns:a="http://schemas.openxmlformats.org/drawingml/2006/main">
            <a:off x="590550" y="1304925"/>
            <a:ext cx="10953750" cy="19050"/>
          </a:xfrm>
          <a:prstGeom xmlns:a="http://schemas.openxmlformats.org/drawingml/2006/main" prst="rect">
            <a:avLst/>
          </a:prstGeom>
          <a:solidFill xmlns:a="http://schemas.openxmlformats.org/drawingml/2006/main">
            <a:srgbClr val="CCD5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40BD9064-EC02-4702-B1AA-1880BA070350}"/>
              </a:ext>
            </a:extLst>
          </p:cNvPr>
          <p:cNvSpPr>
            <a:spLocks xmlns:a="http://schemas.openxmlformats.org/drawingml/2006/main" noGrp="1"/>
          </p:cNvSpPr>
          <p:nvPr/>
        </p:nvSpPr>
        <p:spPr>
          <a:xfrm xmlns:a="http://schemas.openxmlformats.org/drawingml/2006/main">
            <a:off x="590550" y="647700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0">
                <a:solidFill>
                  <a:srgbClr val="687584"/>
                </a:solidFill>
              </a:defRPr>
            </a:pPr>
            <a:r>
              <a:rPr sz="900" b="0">
                <a:solidFill>
                  <a:srgbClr val="687584"/>
                </a:solidFill>
              </a:rPr>
              <a:t>AGGSO 2000 Set • Health Education Series</a:t>
            </a:r>
          </a:p>
        </p:txBody>
      </p:sp>
      <p:sp>
        <p:nvSpPr>
          <p:cNvPr id="6" name="">
            <a:extLst xmlns:a="http://schemas.openxmlformats.org/drawingml/2006/main">
              <a:ext uri="{FF2B5EF4-FFF2-40B4-BE49-F238E27FC236}">
                <a16:creationId xmlns:a16="http://schemas.microsoft.com/office/drawing/2014/main" id="{79D7FE46-18B3-4F00-9228-2B59656632A5}"/>
              </a:ext>
            </a:extLst>
          </p:cNvPr>
          <p:cNvSpPr>
            <a:spLocks xmlns:a="http://schemas.openxmlformats.org/drawingml/2006/main" noGrp="1"/>
          </p:cNvSpPr>
          <p:nvPr/>
        </p:nvSpPr>
        <p:spPr>
          <a:xfrm xmlns:a="http://schemas.openxmlformats.org/drawingml/2006/main">
            <a:off x="11096625" y="6429375"/>
            <a:ext cx="428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87584"/>
                </a:solidFill>
              </a:defRPr>
            </a:pPr>
            <a:r>
              <a:rPr sz="975" b="1">
                <a:solidFill>
                  <a:srgbClr val="687584"/>
                </a:solidFill>
              </a:rPr>
              <a:t>03</a:t>
            </a:r>
          </a:p>
        </p:txBody>
      </p:sp>
      <p:sp>
        <p:nvSpPr>
          <p:cNvPr id="7" name="">
            <a:extLst xmlns:a="http://schemas.openxmlformats.org/drawingml/2006/main">
              <a:ext uri="{FF2B5EF4-FFF2-40B4-BE49-F238E27FC236}">
                <a16:creationId xmlns:a16="http://schemas.microsoft.com/office/drawing/2014/main" id="{8CE39DE7-A606-4967-8E31-682A42008762}"/>
              </a:ext>
            </a:extLst>
          </p:cNvPr>
          <p:cNvSpPr>
            <a:spLocks xmlns:a="http://schemas.openxmlformats.org/drawingml/2006/main" noGrp="1"/>
          </p:cNvSpPr>
          <p:nvPr/>
        </p:nvSpPr>
        <p:spPr>
          <a:xfrm xmlns:a="http://schemas.openxmlformats.org/drawingml/2006/main">
            <a:off x="714375" y="2047875"/>
            <a:ext cx="3000375" cy="2381250"/>
          </a:xfrm>
          <a:prstGeom xmlns:a="http://schemas.openxmlformats.org/drawingml/2006/main" prst="roundRect">
            <a:avLst>
              <a:gd name="adj" fmla="val 4800"/>
            </a:avLst>
          </a:prstGeom>
          <a:solidFill xmlns:a="http://schemas.openxmlformats.org/drawingml/2006/main">
            <a:srgbClr val="EAF7FC"/>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7640D34E-31D0-441C-9AED-0C11AE6D9AB9}"/>
              </a:ext>
            </a:extLst>
          </p:cNvPr>
          <p:cNvSpPr>
            <a:spLocks xmlns:a="http://schemas.openxmlformats.org/drawingml/2006/main" noGrp="1"/>
          </p:cNvSpPr>
          <p:nvPr/>
        </p:nvSpPr>
        <p:spPr>
          <a:xfrm xmlns:a="http://schemas.openxmlformats.org/drawingml/2006/main">
            <a:off x="923925" y="2305050"/>
            <a:ext cx="25812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123B5D"/>
                </a:solidFill>
              </a:defRPr>
            </a:pPr>
            <a:r>
              <a:rPr sz="2025" b="1">
                <a:solidFill>
                  <a:srgbClr val="123B5D"/>
                </a:solidFill>
              </a:rPr>
              <a:t>Perimenopause</a:t>
            </a:r>
          </a:p>
        </p:txBody>
      </p:sp>
      <p:sp>
        <p:nvSpPr>
          <p:cNvPr id="9" name="">
            <a:extLst xmlns:a="http://schemas.openxmlformats.org/drawingml/2006/main">
              <a:ext uri="{FF2B5EF4-FFF2-40B4-BE49-F238E27FC236}">
                <a16:creationId xmlns:a16="http://schemas.microsoft.com/office/drawing/2014/main" id="{13D4EB96-5624-4AB5-AE15-5809057EAE91}"/>
              </a:ext>
            </a:extLst>
          </p:cNvPr>
          <p:cNvSpPr>
            <a:spLocks xmlns:a="http://schemas.openxmlformats.org/drawingml/2006/main" noGrp="1"/>
          </p:cNvSpPr>
          <p:nvPr/>
        </p:nvSpPr>
        <p:spPr>
          <a:xfrm xmlns:a="http://schemas.openxmlformats.org/drawingml/2006/main">
            <a:off x="923925" y="2905125"/>
            <a:ext cx="2581275"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52231"/>
                </a:solidFill>
              </a:defRPr>
            </a:pPr>
            <a:r>
              <a:rPr sz="1650" b="0">
                <a:solidFill>
                  <a:srgbClr val="152231"/>
                </a:solidFill>
              </a:rPr>
              <a:t>Cycle changes and symptoms begin; pregnancy is still possible.</a:t>
            </a:r>
          </a:p>
        </p:txBody>
      </p:sp>
      <p:sp>
        <p:nvSpPr>
          <p:cNvPr id="10" name="">
            <a:extLst xmlns:a="http://schemas.openxmlformats.org/drawingml/2006/main">
              <a:ext uri="{FF2B5EF4-FFF2-40B4-BE49-F238E27FC236}">
                <a16:creationId xmlns:a16="http://schemas.microsoft.com/office/drawing/2014/main" id="{71E44EBD-E195-4E1B-B6A4-7DA9372A5486}"/>
              </a:ext>
            </a:extLst>
          </p:cNvPr>
          <p:cNvSpPr>
            <a:spLocks xmlns:a="http://schemas.openxmlformats.org/drawingml/2006/main" noGrp="1"/>
          </p:cNvSpPr>
          <p:nvPr/>
        </p:nvSpPr>
        <p:spPr>
          <a:xfrm xmlns:a="http://schemas.openxmlformats.org/drawingml/2006/main">
            <a:off x="923925" y="4095750"/>
            <a:ext cx="25812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687584"/>
                </a:solidFill>
              </a:defRPr>
            </a:pPr>
            <a:r>
              <a:rPr sz="975" b="1">
                <a:solidFill>
                  <a:srgbClr val="687584"/>
                </a:solidFill>
              </a:rPr>
              <a:t>TRANSITION</a:t>
            </a:r>
          </a:p>
        </p:txBody>
      </p:sp>
      <p:sp>
        <p:nvSpPr>
          <p:cNvPr id="11" name="">
            <a:extLst xmlns:a="http://schemas.openxmlformats.org/drawingml/2006/main">
              <a:ext uri="{FF2B5EF4-FFF2-40B4-BE49-F238E27FC236}">
                <a16:creationId xmlns:a16="http://schemas.microsoft.com/office/drawing/2014/main" id="{E7E5D905-C9C9-4F77-97A1-95809AA1C3E0}"/>
              </a:ext>
            </a:extLst>
          </p:cNvPr>
          <p:cNvSpPr>
            <a:spLocks xmlns:a="http://schemas.openxmlformats.org/drawingml/2006/main" noGrp="1"/>
          </p:cNvSpPr>
          <p:nvPr/>
        </p:nvSpPr>
        <p:spPr>
          <a:xfrm xmlns:a="http://schemas.openxmlformats.org/drawingml/2006/main">
            <a:off x="3857625" y="2047875"/>
            <a:ext cx="3000375" cy="2381250"/>
          </a:xfrm>
          <a:prstGeom xmlns:a="http://schemas.openxmlformats.org/drawingml/2006/main" prst="roundRect">
            <a:avLst>
              <a:gd name="adj" fmla="val 4800"/>
            </a:avLst>
          </a:prstGeom>
          <a:solidFill xmlns:a="http://schemas.openxmlformats.org/drawingml/2006/main">
            <a:srgbClr val="F3D9E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5CF6FB25-1279-434A-B66D-F776163D7B43}"/>
              </a:ext>
            </a:extLst>
          </p:cNvPr>
          <p:cNvSpPr>
            <a:spLocks xmlns:a="http://schemas.openxmlformats.org/drawingml/2006/main" noGrp="1"/>
          </p:cNvSpPr>
          <p:nvPr/>
        </p:nvSpPr>
        <p:spPr>
          <a:xfrm xmlns:a="http://schemas.openxmlformats.org/drawingml/2006/main">
            <a:off x="4067175" y="2305050"/>
            <a:ext cx="25812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123B5D"/>
                </a:solidFill>
              </a:defRPr>
            </a:pPr>
            <a:r>
              <a:rPr sz="2025" b="1">
                <a:solidFill>
                  <a:srgbClr val="123B5D"/>
                </a:solidFill>
              </a:rPr>
              <a:t>Menopause</a:t>
            </a:r>
          </a:p>
        </p:txBody>
      </p:sp>
      <p:sp>
        <p:nvSpPr>
          <p:cNvPr id="13" name="">
            <a:extLst xmlns:a="http://schemas.openxmlformats.org/drawingml/2006/main">
              <a:ext uri="{FF2B5EF4-FFF2-40B4-BE49-F238E27FC236}">
                <a16:creationId xmlns:a16="http://schemas.microsoft.com/office/drawing/2014/main" id="{9777143A-EF49-4E2E-B24A-543A07948AB1}"/>
              </a:ext>
            </a:extLst>
          </p:cNvPr>
          <p:cNvSpPr>
            <a:spLocks xmlns:a="http://schemas.openxmlformats.org/drawingml/2006/main" noGrp="1"/>
          </p:cNvSpPr>
          <p:nvPr/>
        </p:nvSpPr>
        <p:spPr>
          <a:xfrm xmlns:a="http://schemas.openxmlformats.org/drawingml/2006/main">
            <a:off x="4067175" y="2905125"/>
            <a:ext cx="2581275"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52231"/>
                </a:solidFill>
              </a:defRPr>
            </a:pPr>
            <a:r>
              <a:rPr sz="1650" b="0">
                <a:solidFill>
                  <a:srgbClr val="152231"/>
                </a:solidFill>
              </a:rPr>
              <a:t>Confirmed after 12 straight months without a menstrual period.</a:t>
            </a:r>
          </a:p>
        </p:txBody>
      </p:sp>
      <p:sp>
        <p:nvSpPr>
          <p:cNvPr id="14" name="">
            <a:extLst xmlns:a="http://schemas.openxmlformats.org/drawingml/2006/main">
              <a:ext uri="{FF2B5EF4-FFF2-40B4-BE49-F238E27FC236}">
                <a16:creationId xmlns:a16="http://schemas.microsoft.com/office/drawing/2014/main" id="{46413F9D-3D52-4698-93F7-523FC79B7749}"/>
              </a:ext>
            </a:extLst>
          </p:cNvPr>
          <p:cNvSpPr>
            <a:spLocks xmlns:a="http://schemas.openxmlformats.org/drawingml/2006/main" noGrp="1"/>
          </p:cNvSpPr>
          <p:nvPr/>
        </p:nvSpPr>
        <p:spPr>
          <a:xfrm xmlns:a="http://schemas.openxmlformats.org/drawingml/2006/main">
            <a:off x="4067175" y="4095750"/>
            <a:ext cx="258127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687584"/>
                </a:solidFill>
              </a:defRPr>
            </a:pPr>
            <a:r>
              <a:rPr sz="975" b="1">
                <a:solidFill>
                  <a:srgbClr val="687584"/>
                </a:solidFill>
              </a:rPr>
              <a:t>12 MONTH MARK</a:t>
            </a:r>
          </a:p>
        </p:txBody>
      </p:sp>
      <p:sp>
        <p:nvSpPr>
          <p:cNvPr id="15" name="">
            <a:extLst xmlns:a="http://schemas.openxmlformats.org/drawingml/2006/main">
              <a:ext uri="{FF2B5EF4-FFF2-40B4-BE49-F238E27FC236}">
                <a16:creationId xmlns:a16="http://schemas.microsoft.com/office/drawing/2014/main" id="{9FD5D607-FD25-4C3C-91EC-3037D0A94C98}"/>
              </a:ext>
            </a:extLst>
          </p:cNvPr>
          <p:cNvSpPr>
            <a:spLocks xmlns:a="http://schemas.openxmlformats.org/drawingml/2006/main" noGrp="1"/>
          </p:cNvSpPr>
          <p:nvPr/>
        </p:nvSpPr>
        <p:spPr>
          <a:xfrm xmlns:a="http://schemas.openxmlformats.org/drawingml/2006/main">
            <a:off x="7000875" y="2047875"/>
            <a:ext cx="4286250" cy="2381250"/>
          </a:xfrm>
          <a:prstGeom xmlns:a="http://schemas.openxmlformats.org/drawingml/2006/main" prst="roundRect">
            <a:avLst>
              <a:gd name="adj" fmla="val 4800"/>
            </a:avLst>
          </a:prstGeom>
          <a:solidFill xmlns:a="http://schemas.openxmlformats.org/drawingml/2006/main">
            <a:srgbClr val="EAF7FC"/>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FDCF2B90-3544-4FDF-82CC-3DB9B2DC56F3}"/>
              </a:ext>
            </a:extLst>
          </p:cNvPr>
          <p:cNvSpPr>
            <a:spLocks xmlns:a="http://schemas.openxmlformats.org/drawingml/2006/main" noGrp="1"/>
          </p:cNvSpPr>
          <p:nvPr/>
        </p:nvSpPr>
        <p:spPr>
          <a:xfrm xmlns:a="http://schemas.openxmlformats.org/drawingml/2006/main">
            <a:off x="7210425" y="2305050"/>
            <a:ext cx="38671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123B5D"/>
                </a:solidFill>
              </a:defRPr>
            </a:pPr>
            <a:r>
              <a:rPr sz="2025" b="1">
                <a:solidFill>
                  <a:srgbClr val="123B5D"/>
                </a:solidFill>
              </a:rPr>
              <a:t>Postmenopause</a:t>
            </a:r>
          </a:p>
        </p:txBody>
      </p:sp>
      <p:sp>
        <p:nvSpPr>
          <p:cNvPr id="17" name="">
            <a:extLst xmlns:a="http://schemas.openxmlformats.org/drawingml/2006/main">
              <a:ext uri="{FF2B5EF4-FFF2-40B4-BE49-F238E27FC236}">
                <a16:creationId xmlns:a16="http://schemas.microsoft.com/office/drawing/2014/main" id="{3D7060E6-F08C-4C6A-9D48-590ACE8852CD}"/>
              </a:ext>
            </a:extLst>
          </p:cNvPr>
          <p:cNvSpPr>
            <a:spLocks xmlns:a="http://schemas.openxmlformats.org/drawingml/2006/main" noGrp="1"/>
          </p:cNvSpPr>
          <p:nvPr/>
        </p:nvSpPr>
        <p:spPr>
          <a:xfrm xmlns:a="http://schemas.openxmlformats.org/drawingml/2006/main">
            <a:off x="7210425" y="2905125"/>
            <a:ext cx="38671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52231"/>
                </a:solidFill>
              </a:defRPr>
            </a:pPr>
            <a:r>
              <a:rPr sz="1650" b="0">
                <a:solidFill>
                  <a:srgbClr val="152231"/>
                </a:solidFill>
              </a:rPr>
              <a:t>The years afterward; some symptoms ease while bone and heart health deserve attention.</a:t>
            </a:r>
          </a:p>
        </p:txBody>
      </p:sp>
      <p:sp>
        <p:nvSpPr>
          <p:cNvPr id="18" name="">
            <a:extLst xmlns:a="http://schemas.openxmlformats.org/drawingml/2006/main">
              <a:ext uri="{FF2B5EF4-FFF2-40B4-BE49-F238E27FC236}">
                <a16:creationId xmlns:a16="http://schemas.microsoft.com/office/drawing/2014/main" id="{71D20D7A-697F-4316-B04A-CC31E158E30A}"/>
              </a:ext>
            </a:extLst>
          </p:cNvPr>
          <p:cNvSpPr>
            <a:spLocks xmlns:a="http://schemas.openxmlformats.org/drawingml/2006/main" noGrp="1"/>
          </p:cNvSpPr>
          <p:nvPr/>
        </p:nvSpPr>
        <p:spPr>
          <a:xfrm xmlns:a="http://schemas.openxmlformats.org/drawingml/2006/main">
            <a:off x="7210425" y="4095750"/>
            <a:ext cx="38671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1">
                <a:solidFill>
                  <a:srgbClr val="687584"/>
                </a:solidFill>
              </a:defRPr>
            </a:pPr>
            <a:r>
              <a:rPr sz="975" b="1">
                <a:solidFill>
                  <a:srgbClr val="687584"/>
                </a:solidFill>
              </a:rPr>
              <a:t>NEW LIFE STAGE</a:t>
            </a:r>
          </a:p>
        </p:txBody>
      </p:sp>
      <p:sp>
        <p:nvSpPr>
          <p:cNvPr id="19" name="">
            <a:extLst xmlns:a="http://schemas.openxmlformats.org/drawingml/2006/main">
              <a:ext uri="{FF2B5EF4-FFF2-40B4-BE49-F238E27FC236}">
                <a16:creationId xmlns:a16="http://schemas.microsoft.com/office/drawing/2014/main" id="{AE2F0B1C-28A7-4FE2-9364-F07DD8A791FE}"/>
              </a:ext>
            </a:extLst>
          </p:cNvPr>
          <p:cNvSpPr>
            <a:spLocks xmlns:a="http://schemas.openxmlformats.org/drawingml/2006/main" noGrp="1"/>
          </p:cNvSpPr>
          <p:nvPr/>
        </p:nvSpPr>
        <p:spPr>
          <a:xfrm xmlns:a="http://schemas.openxmlformats.org/drawingml/2006/main">
            <a:off x="742950" y="4905375"/>
            <a:ext cx="10096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152231"/>
                </a:solidFill>
              </a:defRPr>
            </a:pPr>
            <a:r>
              <a:rPr sz="1875" b="1">
                <a:solidFill>
                  <a:srgbClr val="152231"/>
                </a:solidFill>
              </a:rPr>
              <a:t>Natural menopause commonly occurs between ages 45 and 55, but timing varies.</a:t>
            </a:r>
          </a:p>
        </p:txBody>
      </p:sp>
    </p:spTree>
    <p:extLst>
      <p:ext uri="{BB962C8B-B14F-4D97-AF65-F5344CB8AC3E}">
        <p14:creationId xmlns:p14="http://schemas.microsoft.com/office/powerpoint/2010/main" val="874961600"/>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A8CF0CE4-ED41-485E-A61A-278D7D7A25AC}"/>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F0209ECC-89CF-40E6-8A2E-098C06444AB6}"/>
              </a:ext>
            </a:extLst>
          </p:cNvPr>
          <p:cNvSpPr>
            <a:spLocks xmlns:a="http://schemas.openxmlformats.org/drawingml/2006/main" noGrp="1"/>
          </p:cNvSpPr>
          <p:nvPr/>
        </p:nvSpPr>
        <p:spPr>
          <a:xfrm xmlns:a="http://schemas.openxmlformats.org/drawingml/2006/main">
            <a:off x="590550" y="285750"/>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687584"/>
                </a:solidFill>
              </a:defRPr>
            </a:pPr>
            <a:r>
              <a:rPr sz="1050" b="1">
                <a:solidFill>
                  <a:srgbClr val="687584"/>
                </a:solidFill>
              </a:rPr>
              <a:t>WHAT IS CHANGING?</a:t>
            </a:r>
          </a:p>
        </p:txBody>
      </p:sp>
      <p:sp>
        <p:nvSpPr>
          <p:cNvPr id="3" name="">
            <a:extLst xmlns:a="http://schemas.openxmlformats.org/drawingml/2006/main">
              <a:ext uri="{FF2B5EF4-FFF2-40B4-BE49-F238E27FC236}">
                <a16:creationId xmlns:a16="http://schemas.microsoft.com/office/drawing/2014/main" id="{BCA46622-F592-42BE-8596-77A7293D0A04}"/>
              </a:ext>
            </a:extLst>
          </p:cNvPr>
          <p:cNvSpPr>
            <a:spLocks xmlns:a="http://schemas.openxmlformats.org/drawingml/2006/main" noGrp="1"/>
          </p:cNvSpPr>
          <p:nvPr/>
        </p:nvSpPr>
        <p:spPr>
          <a:xfrm xmlns:a="http://schemas.openxmlformats.org/drawingml/2006/main">
            <a:off x="590550" y="628650"/>
            <a:ext cx="10953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850" b="1">
                <a:solidFill>
                  <a:srgbClr val="123B5D"/>
                </a:solidFill>
              </a:defRPr>
            </a:pPr>
            <a:r>
              <a:rPr sz="2850" b="1">
                <a:solidFill>
                  <a:srgbClr val="123B5D"/>
                </a:solidFill>
              </a:rPr>
              <a:t>Fluctuating hormones affect many body systems</a:t>
            </a:r>
          </a:p>
        </p:txBody>
      </p:sp>
      <p:sp>
        <p:nvSpPr>
          <p:cNvPr id="4" name="">
            <a:extLst xmlns:a="http://schemas.openxmlformats.org/drawingml/2006/main">
              <a:ext uri="{FF2B5EF4-FFF2-40B4-BE49-F238E27FC236}">
                <a16:creationId xmlns:a16="http://schemas.microsoft.com/office/drawing/2014/main" id="{6C1280B7-C604-4428-A0E8-B52EAB8B349A}"/>
              </a:ext>
            </a:extLst>
          </p:cNvPr>
          <p:cNvSpPr>
            <a:spLocks xmlns:a="http://schemas.openxmlformats.org/drawingml/2006/main" noGrp="1"/>
          </p:cNvSpPr>
          <p:nvPr/>
        </p:nvSpPr>
        <p:spPr>
          <a:xfrm xmlns:a="http://schemas.openxmlformats.org/drawingml/2006/main">
            <a:off x="590550" y="1304925"/>
            <a:ext cx="10953750" cy="19050"/>
          </a:xfrm>
          <a:prstGeom xmlns:a="http://schemas.openxmlformats.org/drawingml/2006/main" prst="rect">
            <a:avLst/>
          </a:prstGeom>
          <a:solidFill xmlns:a="http://schemas.openxmlformats.org/drawingml/2006/main">
            <a:srgbClr val="CCD5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3A1EFC7A-5349-4A68-8FF9-0B7EAE3CC663}"/>
              </a:ext>
            </a:extLst>
          </p:cNvPr>
          <p:cNvSpPr>
            <a:spLocks xmlns:a="http://schemas.openxmlformats.org/drawingml/2006/main" noGrp="1"/>
          </p:cNvSpPr>
          <p:nvPr/>
        </p:nvSpPr>
        <p:spPr>
          <a:xfrm xmlns:a="http://schemas.openxmlformats.org/drawingml/2006/main">
            <a:off x="590550" y="647700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0">
                <a:solidFill>
                  <a:srgbClr val="687584"/>
                </a:solidFill>
              </a:defRPr>
            </a:pPr>
            <a:r>
              <a:rPr sz="900" b="0">
                <a:solidFill>
                  <a:srgbClr val="687584"/>
                </a:solidFill>
              </a:rPr>
              <a:t>AGGSO 2000 Set • Health Education Series</a:t>
            </a:r>
          </a:p>
        </p:txBody>
      </p:sp>
      <p:sp>
        <p:nvSpPr>
          <p:cNvPr id="6" name="">
            <a:extLst xmlns:a="http://schemas.openxmlformats.org/drawingml/2006/main">
              <a:ext uri="{FF2B5EF4-FFF2-40B4-BE49-F238E27FC236}">
                <a16:creationId xmlns:a16="http://schemas.microsoft.com/office/drawing/2014/main" id="{7D380ED6-1276-42C0-8173-6587C2E4312C}"/>
              </a:ext>
            </a:extLst>
          </p:cNvPr>
          <p:cNvSpPr>
            <a:spLocks xmlns:a="http://schemas.openxmlformats.org/drawingml/2006/main" noGrp="1"/>
          </p:cNvSpPr>
          <p:nvPr/>
        </p:nvSpPr>
        <p:spPr>
          <a:xfrm xmlns:a="http://schemas.openxmlformats.org/drawingml/2006/main">
            <a:off x="11096625" y="6429375"/>
            <a:ext cx="428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87584"/>
                </a:solidFill>
              </a:defRPr>
            </a:pPr>
            <a:r>
              <a:rPr sz="975" b="1">
                <a:solidFill>
                  <a:srgbClr val="687584"/>
                </a:solidFill>
              </a:rPr>
              <a:t>04</a:t>
            </a:r>
          </a:p>
        </p:txBody>
      </p:sp>
      <p:sp>
        <p:nvSpPr>
          <p:cNvPr id="7" name="">
            <a:extLst xmlns:a="http://schemas.openxmlformats.org/drawingml/2006/main">
              <a:ext uri="{FF2B5EF4-FFF2-40B4-BE49-F238E27FC236}">
                <a16:creationId xmlns:a16="http://schemas.microsoft.com/office/drawing/2014/main" id="{A71DD578-1916-4011-965C-F4144EBC6FD4}"/>
              </a:ext>
            </a:extLst>
          </p:cNvPr>
          <p:cNvSpPr>
            <a:spLocks xmlns:a="http://schemas.openxmlformats.org/drawingml/2006/main" noGrp="1"/>
          </p:cNvSpPr>
          <p:nvPr/>
        </p:nvSpPr>
        <p:spPr>
          <a:xfrm xmlns:a="http://schemas.openxmlformats.org/drawingml/2006/main">
            <a:off x="619125" y="1619250"/>
            <a:ext cx="70485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152231"/>
                </a:solidFill>
              </a:defRPr>
            </a:pPr>
            <a:r>
              <a:rPr sz="2025" b="1">
                <a:solidFill>
                  <a:srgbClr val="152231"/>
                </a:solidFill>
              </a:rPr>
              <a:t>Ovarian hormone patterns become less predictable</a:t>
            </a:r>
          </a:p>
        </p:txBody>
      </p:sp>
      <p:sp>
        <p:nvSpPr>
          <p:cNvPr id="8" name="">
            <a:extLst xmlns:a="http://schemas.openxmlformats.org/drawingml/2006/main">
              <a:ext uri="{FF2B5EF4-FFF2-40B4-BE49-F238E27FC236}">
                <a16:creationId xmlns:a16="http://schemas.microsoft.com/office/drawing/2014/main" id="{5009BB04-76DA-4F9B-9570-62BFE5C8AAD7}"/>
              </a:ext>
            </a:extLst>
          </p:cNvPr>
          <p:cNvSpPr>
            <a:spLocks xmlns:a="http://schemas.openxmlformats.org/drawingml/2006/main" noGrp="1"/>
          </p:cNvSpPr>
          <p:nvPr/>
        </p:nvSpPr>
        <p:spPr>
          <a:xfrm xmlns:a="http://schemas.openxmlformats.org/drawingml/2006/main">
            <a:off x="619125" y="2286000"/>
            <a:ext cx="7239000" cy="2000250"/>
          </a:xfrm>
          <a:prstGeom xmlns:a="http://schemas.openxmlformats.org/drawingml/2006/main" prst="roundRect">
            <a:avLst>
              <a:gd name="adj" fmla="val 5714"/>
            </a:avLst>
          </a:prstGeom>
          <a:solidFill xmlns:a="http://schemas.openxmlformats.org/drawingml/2006/main">
            <a:srgbClr val="EAF7FC"/>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71B7310C-35A8-4D47-9B6E-F5AA4DD1938C}"/>
              </a:ext>
            </a:extLst>
          </p:cNvPr>
          <p:cNvSpPr>
            <a:spLocks xmlns:a="http://schemas.openxmlformats.org/drawingml/2006/main" noGrp="1"/>
          </p:cNvSpPr>
          <p:nvPr/>
        </p:nvSpPr>
        <p:spPr>
          <a:xfrm xmlns:a="http://schemas.openxmlformats.org/drawingml/2006/main">
            <a:off x="904875" y="2571750"/>
            <a:ext cx="1809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123B5D"/>
                </a:solidFill>
              </a:defRPr>
            </a:pPr>
            <a:r>
              <a:rPr sz="1875" b="1">
                <a:solidFill>
                  <a:srgbClr val="123B5D"/>
                </a:solidFill>
              </a:rPr>
              <a:t>Estrogen</a:t>
            </a:r>
          </a:p>
        </p:txBody>
      </p:sp>
      <p:sp>
        <p:nvSpPr>
          <p:cNvPr id="10" name="">
            <a:extLst xmlns:a="http://schemas.openxmlformats.org/drawingml/2006/main">
              <a:ext uri="{FF2B5EF4-FFF2-40B4-BE49-F238E27FC236}">
                <a16:creationId xmlns:a16="http://schemas.microsoft.com/office/drawing/2014/main" id="{ECCE73EC-C031-497C-A0FB-ACE3AEEDA74A}"/>
              </a:ext>
            </a:extLst>
          </p:cNvPr>
          <p:cNvSpPr>
            <a:spLocks xmlns:a="http://schemas.openxmlformats.org/drawingml/2006/main" noGrp="1"/>
          </p:cNvSpPr>
          <p:nvPr/>
        </p:nvSpPr>
        <p:spPr>
          <a:xfrm xmlns:a="http://schemas.openxmlformats.org/drawingml/2006/main">
            <a:off x="904875" y="3238500"/>
            <a:ext cx="1809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123B5D"/>
                </a:solidFill>
              </a:defRPr>
            </a:pPr>
            <a:r>
              <a:rPr sz="1875" b="1">
                <a:solidFill>
                  <a:srgbClr val="123B5D"/>
                </a:solidFill>
              </a:rPr>
              <a:t>Progesterone</a:t>
            </a:r>
          </a:p>
        </p:txBody>
      </p:sp>
      <p:sp>
        <p:nvSpPr>
          <p:cNvPr id="11" name="">
            <a:extLst xmlns:a="http://schemas.openxmlformats.org/drawingml/2006/main">
              <a:ext uri="{FF2B5EF4-FFF2-40B4-BE49-F238E27FC236}">
                <a16:creationId xmlns:a16="http://schemas.microsoft.com/office/drawing/2014/main" id="{9CB79C17-EB0C-4091-B045-F52028AB3BA7}"/>
              </a:ext>
            </a:extLst>
          </p:cNvPr>
          <p:cNvSpPr>
            <a:spLocks xmlns:a="http://schemas.openxmlformats.org/drawingml/2006/main" noGrp="1"/>
          </p:cNvSpPr>
          <p:nvPr/>
        </p:nvSpPr>
        <p:spPr>
          <a:xfrm xmlns:a="http://schemas.openxmlformats.org/drawingml/2006/main">
            <a:off x="904875" y="3905250"/>
            <a:ext cx="1809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123B5D"/>
                </a:solidFill>
              </a:defRPr>
            </a:pPr>
            <a:r>
              <a:rPr sz="1875" b="1">
                <a:solidFill>
                  <a:srgbClr val="123B5D"/>
                </a:solidFill>
              </a:rPr>
              <a:t>Androgens</a:t>
            </a:r>
          </a:p>
        </p:txBody>
      </p:sp>
      <p:sp>
        <p:nvSpPr>
          <p:cNvPr id="12" name="">
            <a:extLst xmlns:a="http://schemas.openxmlformats.org/drawingml/2006/main">
              <a:ext uri="{FF2B5EF4-FFF2-40B4-BE49-F238E27FC236}">
                <a16:creationId xmlns:a16="http://schemas.microsoft.com/office/drawing/2014/main" id="{F240CE2E-7AC0-40B4-A246-C9051179AE9B}"/>
              </a:ext>
            </a:extLst>
          </p:cNvPr>
          <p:cNvSpPr>
            <a:spLocks xmlns:a="http://schemas.openxmlformats.org/drawingml/2006/main" noGrp="1"/>
          </p:cNvSpPr>
          <p:nvPr/>
        </p:nvSpPr>
        <p:spPr>
          <a:xfrm xmlns:a="http://schemas.openxmlformats.org/drawingml/2006/main">
            <a:off x="3000375" y="2571750"/>
            <a:ext cx="4191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52231"/>
                </a:solidFill>
              </a:defRPr>
            </a:pPr>
            <a:r>
              <a:rPr sz="1725" b="0">
                <a:solidFill>
                  <a:srgbClr val="152231"/>
                </a:solidFill>
              </a:rPr>
              <a:t>fluctuates, then declines</a:t>
            </a:r>
          </a:p>
        </p:txBody>
      </p:sp>
      <p:sp>
        <p:nvSpPr>
          <p:cNvPr id="13" name="">
            <a:extLst xmlns:a="http://schemas.openxmlformats.org/drawingml/2006/main">
              <a:ext uri="{FF2B5EF4-FFF2-40B4-BE49-F238E27FC236}">
                <a16:creationId xmlns:a16="http://schemas.microsoft.com/office/drawing/2014/main" id="{9365D629-CD43-4E0B-A6CE-C6D313170EE3}"/>
              </a:ext>
            </a:extLst>
          </p:cNvPr>
          <p:cNvSpPr>
            <a:spLocks xmlns:a="http://schemas.openxmlformats.org/drawingml/2006/main" noGrp="1"/>
          </p:cNvSpPr>
          <p:nvPr/>
        </p:nvSpPr>
        <p:spPr>
          <a:xfrm xmlns:a="http://schemas.openxmlformats.org/drawingml/2006/main">
            <a:off x="3000375" y="3238500"/>
            <a:ext cx="4191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52231"/>
                </a:solidFill>
              </a:defRPr>
            </a:pPr>
            <a:r>
              <a:rPr sz="1725" b="0">
                <a:solidFill>
                  <a:srgbClr val="152231"/>
                </a:solidFill>
              </a:rPr>
              <a:t>declines as ovulation becomes irregular</a:t>
            </a:r>
          </a:p>
        </p:txBody>
      </p:sp>
      <p:sp>
        <p:nvSpPr>
          <p:cNvPr id="14" name="">
            <a:extLst xmlns:a="http://schemas.openxmlformats.org/drawingml/2006/main">
              <a:ext uri="{FF2B5EF4-FFF2-40B4-BE49-F238E27FC236}">
                <a16:creationId xmlns:a16="http://schemas.microsoft.com/office/drawing/2014/main" id="{B79E1008-B63F-4FD3-8DC8-BAF8AEB9ED54}"/>
              </a:ext>
            </a:extLst>
          </p:cNvPr>
          <p:cNvSpPr>
            <a:spLocks xmlns:a="http://schemas.openxmlformats.org/drawingml/2006/main" noGrp="1"/>
          </p:cNvSpPr>
          <p:nvPr/>
        </p:nvSpPr>
        <p:spPr>
          <a:xfrm xmlns:a="http://schemas.openxmlformats.org/drawingml/2006/main">
            <a:off x="3000375" y="3905250"/>
            <a:ext cx="4191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52231"/>
                </a:solidFill>
              </a:defRPr>
            </a:pPr>
            <a:r>
              <a:rPr sz="1725" b="0">
                <a:solidFill>
                  <a:srgbClr val="152231"/>
                </a:solidFill>
              </a:rPr>
              <a:t>change gradually across age and health</a:t>
            </a:r>
          </a:p>
        </p:txBody>
      </p:sp>
      <p:sp>
        <p:nvSpPr>
          <p:cNvPr id="15" name="">
            <a:extLst xmlns:a="http://schemas.openxmlformats.org/drawingml/2006/main">
              <a:ext uri="{FF2B5EF4-FFF2-40B4-BE49-F238E27FC236}">
                <a16:creationId xmlns:a16="http://schemas.microsoft.com/office/drawing/2014/main" id="{A3525015-5224-471F-A0CD-3921DB1221EA}"/>
              </a:ext>
            </a:extLst>
          </p:cNvPr>
          <p:cNvSpPr>
            <a:spLocks xmlns:a="http://schemas.openxmlformats.org/drawingml/2006/main" noGrp="1"/>
          </p:cNvSpPr>
          <p:nvPr/>
        </p:nvSpPr>
        <p:spPr>
          <a:xfrm xmlns:a="http://schemas.openxmlformats.org/drawingml/2006/main">
            <a:off x="8286750" y="1762125"/>
            <a:ext cx="2857500" cy="3143250"/>
          </a:xfrm>
          <a:prstGeom xmlns:a="http://schemas.openxmlformats.org/drawingml/2006/main" prst="roundRect">
            <a:avLst>
              <a:gd name="adj" fmla="val 4000"/>
            </a:avLst>
          </a:prstGeom>
          <a:solidFill xmlns:a="http://schemas.openxmlformats.org/drawingml/2006/main">
            <a:srgbClr val="123B5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78EB4635-0F7E-428A-B6A7-79F52C8AB73D}"/>
              </a:ext>
            </a:extLst>
          </p:cNvPr>
          <p:cNvSpPr>
            <a:spLocks xmlns:a="http://schemas.openxmlformats.org/drawingml/2006/main" noGrp="1"/>
          </p:cNvSpPr>
          <p:nvPr/>
        </p:nvSpPr>
        <p:spPr>
          <a:xfrm xmlns:a="http://schemas.openxmlformats.org/drawingml/2006/main">
            <a:off x="8591550" y="2076450"/>
            <a:ext cx="2238375"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FFFFFF"/>
                </a:solidFill>
              </a:defRPr>
            </a:pPr>
            <a:r>
              <a:rPr sz="1800" b="1">
                <a:solidFill>
                  <a:srgbClr val="FFFFFF"/>
                </a:solidFill>
              </a:rPr>
              <a:t>This helps explain why symptoms may involve:</a:t>
            </a:r>
          </a:p>
        </p:txBody>
      </p:sp>
      <p:sp>
        <p:nvSpPr>
          <p:cNvPr id="17" name="">
            <a:extLst xmlns:a="http://schemas.openxmlformats.org/drawingml/2006/main">
              <a:ext uri="{FF2B5EF4-FFF2-40B4-BE49-F238E27FC236}">
                <a16:creationId xmlns:a16="http://schemas.microsoft.com/office/drawing/2014/main" id="{DCD6397A-0B25-4456-994A-ED657198D4AD}"/>
              </a:ext>
            </a:extLst>
          </p:cNvPr>
          <p:cNvSpPr>
            <a:spLocks xmlns:a="http://schemas.openxmlformats.org/drawingml/2006/main" noGrp="1"/>
          </p:cNvSpPr>
          <p:nvPr/>
        </p:nvSpPr>
        <p:spPr>
          <a:xfrm xmlns:a="http://schemas.openxmlformats.org/drawingml/2006/main">
            <a:off x="8572500" y="3000375"/>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55BDEB"/>
                </a:solidFill>
              </a:defRPr>
            </a:pPr>
            <a:r>
              <a:rPr sz="1575" b="1">
                <a:solidFill>
                  <a:srgbClr val="55BDEB"/>
                </a:solidFill>
              </a:rPr>
              <a:t>•</a:t>
            </a:r>
          </a:p>
        </p:txBody>
      </p:sp>
      <p:sp>
        <p:nvSpPr>
          <p:cNvPr id="18" name="">
            <a:extLst xmlns:a="http://schemas.openxmlformats.org/drawingml/2006/main">
              <a:ext uri="{FF2B5EF4-FFF2-40B4-BE49-F238E27FC236}">
                <a16:creationId xmlns:a16="http://schemas.microsoft.com/office/drawing/2014/main" id="{B9C7857B-AA28-451E-A217-F273904E2713}"/>
              </a:ext>
            </a:extLst>
          </p:cNvPr>
          <p:cNvSpPr>
            <a:spLocks xmlns:a="http://schemas.openxmlformats.org/drawingml/2006/main" noGrp="1"/>
          </p:cNvSpPr>
          <p:nvPr/>
        </p:nvSpPr>
        <p:spPr>
          <a:xfrm xmlns:a="http://schemas.openxmlformats.org/drawingml/2006/main">
            <a:off x="8858250" y="3000375"/>
            <a:ext cx="2000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FFFFFF"/>
                </a:solidFill>
              </a:defRPr>
            </a:pPr>
            <a:r>
              <a:rPr sz="1575" b="0">
                <a:solidFill>
                  <a:srgbClr val="FFFFFF"/>
                </a:solidFill>
              </a:rPr>
              <a:t>temperature control</a:t>
            </a:r>
          </a:p>
        </p:txBody>
      </p:sp>
      <p:sp>
        <p:nvSpPr>
          <p:cNvPr id="19" name="">
            <a:extLst xmlns:a="http://schemas.openxmlformats.org/drawingml/2006/main">
              <a:ext uri="{FF2B5EF4-FFF2-40B4-BE49-F238E27FC236}">
                <a16:creationId xmlns:a16="http://schemas.microsoft.com/office/drawing/2014/main" id="{C08C1D41-4FAF-40DC-A80D-3D08778231E2}"/>
              </a:ext>
            </a:extLst>
          </p:cNvPr>
          <p:cNvSpPr>
            <a:spLocks xmlns:a="http://schemas.openxmlformats.org/drawingml/2006/main" noGrp="1"/>
          </p:cNvSpPr>
          <p:nvPr/>
        </p:nvSpPr>
        <p:spPr>
          <a:xfrm xmlns:a="http://schemas.openxmlformats.org/drawingml/2006/main">
            <a:off x="8572500" y="3429000"/>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55BDEB"/>
                </a:solidFill>
              </a:defRPr>
            </a:pPr>
            <a:r>
              <a:rPr sz="1575" b="1">
                <a:solidFill>
                  <a:srgbClr val="55BDEB"/>
                </a:solidFill>
              </a:rPr>
              <a:t>•</a:t>
            </a:r>
          </a:p>
        </p:txBody>
      </p:sp>
      <p:sp>
        <p:nvSpPr>
          <p:cNvPr id="20" name="">
            <a:extLst xmlns:a="http://schemas.openxmlformats.org/drawingml/2006/main">
              <a:ext uri="{FF2B5EF4-FFF2-40B4-BE49-F238E27FC236}">
                <a16:creationId xmlns:a16="http://schemas.microsoft.com/office/drawing/2014/main" id="{1DB07B09-DCF3-4CEA-BF91-5B1E6BA8233A}"/>
              </a:ext>
            </a:extLst>
          </p:cNvPr>
          <p:cNvSpPr>
            <a:spLocks xmlns:a="http://schemas.openxmlformats.org/drawingml/2006/main" noGrp="1"/>
          </p:cNvSpPr>
          <p:nvPr/>
        </p:nvSpPr>
        <p:spPr>
          <a:xfrm xmlns:a="http://schemas.openxmlformats.org/drawingml/2006/main">
            <a:off x="8858250" y="3429000"/>
            <a:ext cx="2000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FFFFFF"/>
                </a:solidFill>
              </a:defRPr>
            </a:pPr>
            <a:r>
              <a:rPr sz="1575" b="0">
                <a:solidFill>
                  <a:srgbClr val="FFFFFF"/>
                </a:solidFill>
              </a:rPr>
              <a:t>sleep and mood</a:t>
            </a:r>
          </a:p>
        </p:txBody>
      </p:sp>
      <p:sp>
        <p:nvSpPr>
          <p:cNvPr id="21" name="">
            <a:extLst xmlns:a="http://schemas.openxmlformats.org/drawingml/2006/main">
              <a:ext uri="{FF2B5EF4-FFF2-40B4-BE49-F238E27FC236}">
                <a16:creationId xmlns:a16="http://schemas.microsoft.com/office/drawing/2014/main" id="{9B0EBE01-A694-45D9-A8BF-DBBF1CD7FEA6}"/>
              </a:ext>
            </a:extLst>
          </p:cNvPr>
          <p:cNvSpPr>
            <a:spLocks xmlns:a="http://schemas.openxmlformats.org/drawingml/2006/main" noGrp="1"/>
          </p:cNvSpPr>
          <p:nvPr/>
        </p:nvSpPr>
        <p:spPr>
          <a:xfrm xmlns:a="http://schemas.openxmlformats.org/drawingml/2006/main">
            <a:off x="8572500" y="3857625"/>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55BDEB"/>
                </a:solidFill>
              </a:defRPr>
            </a:pPr>
            <a:r>
              <a:rPr sz="1575" b="1">
                <a:solidFill>
                  <a:srgbClr val="55BDEB"/>
                </a:solidFill>
              </a:rPr>
              <a:t>•</a:t>
            </a:r>
          </a:p>
        </p:txBody>
      </p:sp>
      <p:sp>
        <p:nvSpPr>
          <p:cNvPr id="22" name="">
            <a:extLst xmlns:a="http://schemas.openxmlformats.org/drawingml/2006/main">
              <a:ext uri="{FF2B5EF4-FFF2-40B4-BE49-F238E27FC236}">
                <a16:creationId xmlns:a16="http://schemas.microsoft.com/office/drawing/2014/main" id="{93893A04-0E75-40B9-ACB8-8E79B2B7DE40}"/>
              </a:ext>
            </a:extLst>
          </p:cNvPr>
          <p:cNvSpPr>
            <a:spLocks xmlns:a="http://schemas.openxmlformats.org/drawingml/2006/main" noGrp="1"/>
          </p:cNvSpPr>
          <p:nvPr/>
        </p:nvSpPr>
        <p:spPr>
          <a:xfrm xmlns:a="http://schemas.openxmlformats.org/drawingml/2006/main">
            <a:off x="8858250" y="3857625"/>
            <a:ext cx="2000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FFFFFF"/>
                </a:solidFill>
              </a:defRPr>
            </a:pPr>
            <a:r>
              <a:rPr sz="1575" b="0">
                <a:solidFill>
                  <a:srgbClr val="FFFFFF"/>
                </a:solidFill>
              </a:rPr>
              <a:t>vagina and bladder</a:t>
            </a:r>
          </a:p>
        </p:txBody>
      </p:sp>
      <p:sp>
        <p:nvSpPr>
          <p:cNvPr id="23" name="">
            <a:extLst xmlns:a="http://schemas.openxmlformats.org/drawingml/2006/main">
              <a:ext uri="{FF2B5EF4-FFF2-40B4-BE49-F238E27FC236}">
                <a16:creationId xmlns:a16="http://schemas.microsoft.com/office/drawing/2014/main" id="{B3090AB4-046C-4A1C-86C7-8B8CA44287E4}"/>
              </a:ext>
            </a:extLst>
          </p:cNvPr>
          <p:cNvSpPr>
            <a:spLocks xmlns:a="http://schemas.openxmlformats.org/drawingml/2006/main" noGrp="1"/>
          </p:cNvSpPr>
          <p:nvPr/>
        </p:nvSpPr>
        <p:spPr>
          <a:xfrm xmlns:a="http://schemas.openxmlformats.org/drawingml/2006/main">
            <a:off x="8572500" y="4286250"/>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55BDEB"/>
                </a:solidFill>
              </a:defRPr>
            </a:pPr>
            <a:r>
              <a:rPr sz="1575" b="1">
                <a:solidFill>
                  <a:srgbClr val="55BDEB"/>
                </a:solidFill>
              </a:rPr>
              <a:t>•</a:t>
            </a:r>
          </a:p>
        </p:txBody>
      </p:sp>
      <p:sp>
        <p:nvSpPr>
          <p:cNvPr id="24" name="">
            <a:extLst xmlns:a="http://schemas.openxmlformats.org/drawingml/2006/main">
              <a:ext uri="{FF2B5EF4-FFF2-40B4-BE49-F238E27FC236}">
                <a16:creationId xmlns:a16="http://schemas.microsoft.com/office/drawing/2014/main" id="{40EAD346-DF9A-4868-8DD1-A85E377F0BE8}"/>
              </a:ext>
            </a:extLst>
          </p:cNvPr>
          <p:cNvSpPr>
            <a:spLocks xmlns:a="http://schemas.openxmlformats.org/drawingml/2006/main" noGrp="1"/>
          </p:cNvSpPr>
          <p:nvPr/>
        </p:nvSpPr>
        <p:spPr>
          <a:xfrm xmlns:a="http://schemas.openxmlformats.org/drawingml/2006/main">
            <a:off x="8858250" y="4286250"/>
            <a:ext cx="2000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FFFFFF"/>
                </a:solidFill>
              </a:defRPr>
            </a:pPr>
            <a:r>
              <a:rPr sz="1575" b="0">
                <a:solidFill>
                  <a:srgbClr val="FFFFFF"/>
                </a:solidFill>
              </a:rPr>
              <a:t>bone and muscle</a:t>
            </a:r>
          </a:p>
        </p:txBody>
      </p:sp>
    </p:spTree>
    <p:extLst>
      <p:ext uri="{BB962C8B-B14F-4D97-AF65-F5344CB8AC3E}">
        <p14:creationId xmlns:p14="http://schemas.microsoft.com/office/powerpoint/2010/main" val="175867989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F829966A-0018-4535-971C-62458B9EFE52}"/>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3BF887A-4D69-4BC3-8638-3EE3CE3C5661}"/>
              </a:ext>
            </a:extLst>
          </p:cNvPr>
          <p:cNvSpPr>
            <a:spLocks xmlns:a="http://schemas.openxmlformats.org/drawingml/2006/main" noGrp="1"/>
          </p:cNvSpPr>
          <p:nvPr/>
        </p:nvSpPr>
        <p:spPr>
          <a:xfrm xmlns:a="http://schemas.openxmlformats.org/drawingml/2006/main">
            <a:off x="590550" y="285750"/>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687584"/>
                </a:solidFill>
              </a:defRPr>
            </a:pPr>
            <a:r>
              <a:rPr sz="1050" b="1">
                <a:solidFill>
                  <a:srgbClr val="687584"/>
                </a:solidFill>
              </a:rPr>
              <a:t>THE SYMPTOM SPECTRUM</a:t>
            </a:r>
          </a:p>
        </p:txBody>
      </p:sp>
      <p:sp>
        <p:nvSpPr>
          <p:cNvPr id="3" name="">
            <a:extLst xmlns:a="http://schemas.openxmlformats.org/drawingml/2006/main">
              <a:ext uri="{FF2B5EF4-FFF2-40B4-BE49-F238E27FC236}">
                <a16:creationId xmlns:a16="http://schemas.microsoft.com/office/drawing/2014/main" id="{D0099BA5-D845-455A-ABE4-E39EEB955D3F}"/>
              </a:ext>
            </a:extLst>
          </p:cNvPr>
          <p:cNvSpPr>
            <a:spLocks xmlns:a="http://schemas.openxmlformats.org/drawingml/2006/main" noGrp="1"/>
          </p:cNvSpPr>
          <p:nvPr/>
        </p:nvSpPr>
        <p:spPr>
          <a:xfrm xmlns:a="http://schemas.openxmlformats.org/drawingml/2006/main">
            <a:off x="590550" y="628650"/>
            <a:ext cx="10953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850" b="1">
                <a:solidFill>
                  <a:srgbClr val="123B5D"/>
                </a:solidFill>
              </a:defRPr>
            </a:pPr>
            <a:r>
              <a:rPr sz="2850" b="1">
                <a:solidFill>
                  <a:srgbClr val="123B5D"/>
                </a:solidFill>
              </a:rPr>
              <a:t>Symptoms extend far beyond hot flashes</a:t>
            </a:r>
          </a:p>
        </p:txBody>
      </p:sp>
      <p:sp>
        <p:nvSpPr>
          <p:cNvPr id="4" name="">
            <a:extLst xmlns:a="http://schemas.openxmlformats.org/drawingml/2006/main">
              <a:ext uri="{FF2B5EF4-FFF2-40B4-BE49-F238E27FC236}">
                <a16:creationId xmlns:a16="http://schemas.microsoft.com/office/drawing/2014/main" id="{28A7BFE2-3DBB-4B15-A140-86DB10D15127}"/>
              </a:ext>
            </a:extLst>
          </p:cNvPr>
          <p:cNvSpPr>
            <a:spLocks xmlns:a="http://schemas.openxmlformats.org/drawingml/2006/main" noGrp="1"/>
          </p:cNvSpPr>
          <p:nvPr/>
        </p:nvSpPr>
        <p:spPr>
          <a:xfrm xmlns:a="http://schemas.openxmlformats.org/drawingml/2006/main">
            <a:off x="590550" y="1304925"/>
            <a:ext cx="10953750" cy="19050"/>
          </a:xfrm>
          <a:prstGeom xmlns:a="http://schemas.openxmlformats.org/drawingml/2006/main" prst="rect">
            <a:avLst/>
          </a:prstGeom>
          <a:solidFill xmlns:a="http://schemas.openxmlformats.org/drawingml/2006/main">
            <a:srgbClr val="CCD5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ED5B6BE3-D0EA-42A7-BF51-5CD13555A8E3}"/>
              </a:ext>
            </a:extLst>
          </p:cNvPr>
          <p:cNvSpPr>
            <a:spLocks xmlns:a="http://schemas.openxmlformats.org/drawingml/2006/main" noGrp="1"/>
          </p:cNvSpPr>
          <p:nvPr/>
        </p:nvSpPr>
        <p:spPr>
          <a:xfrm xmlns:a="http://schemas.openxmlformats.org/drawingml/2006/main">
            <a:off x="590550" y="647700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0">
                <a:solidFill>
                  <a:srgbClr val="687584"/>
                </a:solidFill>
              </a:defRPr>
            </a:pPr>
            <a:r>
              <a:rPr sz="900" b="0">
                <a:solidFill>
                  <a:srgbClr val="687584"/>
                </a:solidFill>
              </a:rPr>
              <a:t>AGGSO 2000 Set • Health Education Series</a:t>
            </a:r>
          </a:p>
        </p:txBody>
      </p:sp>
      <p:sp>
        <p:nvSpPr>
          <p:cNvPr id="6" name="">
            <a:extLst xmlns:a="http://schemas.openxmlformats.org/drawingml/2006/main">
              <a:ext uri="{FF2B5EF4-FFF2-40B4-BE49-F238E27FC236}">
                <a16:creationId xmlns:a16="http://schemas.microsoft.com/office/drawing/2014/main" id="{4E387C90-BEB0-42A2-9A14-641B0C94E721}"/>
              </a:ext>
            </a:extLst>
          </p:cNvPr>
          <p:cNvSpPr>
            <a:spLocks xmlns:a="http://schemas.openxmlformats.org/drawingml/2006/main" noGrp="1"/>
          </p:cNvSpPr>
          <p:nvPr/>
        </p:nvSpPr>
        <p:spPr>
          <a:xfrm xmlns:a="http://schemas.openxmlformats.org/drawingml/2006/main">
            <a:off x="11096625" y="6429375"/>
            <a:ext cx="428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87584"/>
                </a:solidFill>
              </a:defRPr>
            </a:pPr>
            <a:r>
              <a:rPr sz="975" b="1">
                <a:solidFill>
                  <a:srgbClr val="687584"/>
                </a:solidFill>
              </a:rPr>
              <a:t>05</a:t>
            </a:r>
          </a:p>
        </p:txBody>
      </p:sp>
      <p:sp>
        <p:nvSpPr>
          <p:cNvPr id="7" name="">
            <a:extLst xmlns:a="http://schemas.openxmlformats.org/drawingml/2006/main">
              <a:ext uri="{FF2B5EF4-FFF2-40B4-BE49-F238E27FC236}">
                <a16:creationId xmlns:a16="http://schemas.microsoft.com/office/drawing/2014/main" id="{AE403AA4-7A51-485F-A780-5151BF8CBF52}"/>
              </a:ext>
            </a:extLst>
          </p:cNvPr>
          <p:cNvSpPr>
            <a:spLocks xmlns:a="http://schemas.openxmlformats.org/drawingml/2006/main" noGrp="1"/>
          </p:cNvSpPr>
          <p:nvPr/>
        </p:nvSpPr>
        <p:spPr>
          <a:xfrm xmlns:a="http://schemas.openxmlformats.org/drawingml/2006/main">
            <a:off x="619125" y="1638300"/>
            <a:ext cx="5143500" cy="1162050"/>
          </a:xfrm>
          <a:prstGeom xmlns:a="http://schemas.openxmlformats.org/drawingml/2006/main" prst="roundRect">
            <a:avLst>
              <a:gd name="adj" fmla="val 9836"/>
            </a:avLst>
          </a:prstGeom>
          <a:solidFill xmlns:a="http://schemas.openxmlformats.org/drawingml/2006/main">
            <a:srgbClr val="EAF7FC"/>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A8B12164-BB26-463D-B1AF-EEABFB3381AA}"/>
              </a:ext>
            </a:extLst>
          </p:cNvPr>
          <p:cNvSpPr>
            <a:spLocks xmlns:a="http://schemas.openxmlformats.org/drawingml/2006/main" noGrp="1"/>
          </p:cNvSpPr>
          <p:nvPr/>
        </p:nvSpPr>
        <p:spPr>
          <a:xfrm xmlns:a="http://schemas.openxmlformats.org/drawingml/2006/main">
            <a:off x="828675" y="1790700"/>
            <a:ext cx="4667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1">
                <a:solidFill>
                  <a:srgbClr val="123B5D"/>
                </a:solidFill>
              </a:defRPr>
            </a:pPr>
            <a:r>
              <a:rPr sz="1725" b="1">
                <a:solidFill>
                  <a:srgbClr val="123B5D"/>
                </a:solidFill>
              </a:rPr>
              <a:t>Body temperature</a:t>
            </a:r>
          </a:p>
        </p:txBody>
      </p:sp>
      <p:sp>
        <p:nvSpPr>
          <p:cNvPr id="9" name="">
            <a:extLst xmlns:a="http://schemas.openxmlformats.org/drawingml/2006/main">
              <a:ext uri="{FF2B5EF4-FFF2-40B4-BE49-F238E27FC236}">
                <a16:creationId xmlns:a16="http://schemas.microsoft.com/office/drawing/2014/main" id="{30226733-FF18-449D-AA35-1A131FB3F99F}"/>
              </a:ext>
            </a:extLst>
          </p:cNvPr>
          <p:cNvSpPr>
            <a:spLocks xmlns:a="http://schemas.openxmlformats.org/drawingml/2006/main" noGrp="1"/>
          </p:cNvSpPr>
          <p:nvPr/>
        </p:nvSpPr>
        <p:spPr>
          <a:xfrm xmlns:a="http://schemas.openxmlformats.org/drawingml/2006/main">
            <a:off x="828675" y="2152650"/>
            <a:ext cx="4667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00" b="0">
                <a:solidFill>
                  <a:srgbClr val="152231"/>
                </a:solidFill>
              </a:defRPr>
            </a:pPr>
            <a:r>
              <a:rPr sz="1500" b="0">
                <a:solidFill>
                  <a:srgbClr val="152231"/>
                </a:solidFill>
              </a:rPr>
              <a:t>Hot flashes • night sweats</a:t>
            </a:r>
          </a:p>
        </p:txBody>
      </p:sp>
      <p:sp>
        <p:nvSpPr>
          <p:cNvPr id="10" name="">
            <a:extLst xmlns:a="http://schemas.openxmlformats.org/drawingml/2006/main">
              <a:ext uri="{FF2B5EF4-FFF2-40B4-BE49-F238E27FC236}">
                <a16:creationId xmlns:a16="http://schemas.microsoft.com/office/drawing/2014/main" id="{C1EB9A70-4760-4D60-A55F-2496938EA86D}"/>
              </a:ext>
            </a:extLst>
          </p:cNvPr>
          <p:cNvSpPr>
            <a:spLocks xmlns:a="http://schemas.openxmlformats.org/drawingml/2006/main" noGrp="1"/>
          </p:cNvSpPr>
          <p:nvPr/>
        </p:nvSpPr>
        <p:spPr>
          <a:xfrm xmlns:a="http://schemas.openxmlformats.org/drawingml/2006/main">
            <a:off x="6096000" y="1638300"/>
            <a:ext cx="5143500" cy="1162050"/>
          </a:xfrm>
          <a:prstGeom xmlns:a="http://schemas.openxmlformats.org/drawingml/2006/main" prst="roundRect">
            <a:avLst>
              <a:gd name="adj" fmla="val 9836"/>
            </a:avLst>
          </a:prstGeom>
          <a:solidFill xmlns:a="http://schemas.openxmlformats.org/drawingml/2006/main">
            <a:srgbClr val="EAF7FC"/>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6181365D-D05B-4179-A1C9-FE8CB1F498E0}"/>
              </a:ext>
            </a:extLst>
          </p:cNvPr>
          <p:cNvSpPr>
            <a:spLocks xmlns:a="http://schemas.openxmlformats.org/drawingml/2006/main" noGrp="1"/>
          </p:cNvSpPr>
          <p:nvPr/>
        </p:nvSpPr>
        <p:spPr>
          <a:xfrm xmlns:a="http://schemas.openxmlformats.org/drawingml/2006/main">
            <a:off x="6305550" y="1790700"/>
            <a:ext cx="4667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1">
                <a:solidFill>
                  <a:srgbClr val="123B5D"/>
                </a:solidFill>
              </a:defRPr>
            </a:pPr>
            <a:r>
              <a:rPr sz="1725" b="1">
                <a:solidFill>
                  <a:srgbClr val="123B5D"/>
                </a:solidFill>
              </a:rPr>
              <a:t>Sleep &amp; energy</a:t>
            </a:r>
          </a:p>
        </p:txBody>
      </p:sp>
      <p:sp>
        <p:nvSpPr>
          <p:cNvPr id="12" name="">
            <a:extLst xmlns:a="http://schemas.openxmlformats.org/drawingml/2006/main">
              <a:ext uri="{FF2B5EF4-FFF2-40B4-BE49-F238E27FC236}">
                <a16:creationId xmlns:a16="http://schemas.microsoft.com/office/drawing/2014/main" id="{91F407B9-B2F8-4CA0-9CB1-FBE75848C9C2}"/>
              </a:ext>
            </a:extLst>
          </p:cNvPr>
          <p:cNvSpPr>
            <a:spLocks xmlns:a="http://schemas.openxmlformats.org/drawingml/2006/main" noGrp="1"/>
          </p:cNvSpPr>
          <p:nvPr/>
        </p:nvSpPr>
        <p:spPr>
          <a:xfrm xmlns:a="http://schemas.openxmlformats.org/drawingml/2006/main">
            <a:off x="6305550" y="2152650"/>
            <a:ext cx="4667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00" b="0">
                <a:solidFill>
                  <a:srgbClr val="152231"/>
                </a:solidFill>
              </a:defRPr>
            </a:pPr>
            <a:r>
              <a:rPr sz="1500" b="0">
                <a:solidFill>
                  <a:srgbClr val="152231"/>
                </a:solidFill>
              </a:rPr>
              <a:t>Insomnia • fatigue</a:t>
            </a:r>
          </a:p>
        </p:txBody>
      </p:sp>
      <p:sp>
        <p:nvSpPr>
          <p:cNvPr id="13" name="">
            <a:extLst xmlns:a="http://schemas.openxmlformats.org/drawingml/2006/main">
              <a:ext uri="{FF2B5EF4-FFF2-40B4-BE49-F238E27FC236}">
                <a16:creationId xmlns:a16="http://schemas.microsoft.com/office/drawing/2014/main" id="{408C9ECB-3E15-479C-AA39-39A54D84493D}"/>
              </a:ext>
            </a:extLst>
          </p:cNvPr>
          <p:cNvSpPr>
            <a:spLocks xmlns:a="http://schemas.openxmlformats.org/drawingml/2006/main" noGrp="1"/>
          </p:cNvSpPr>
          <p:nvPr/>
        </p:nvSpPr>
        <p:spPr>
          <a:xfrm xmlns:a="http://schemas.openxmlformats.org/drawingml/2006/main">
            <a:off x="619125" y="3067050"/>
            <a:ext cx="5143500" cy="1162050"/>
          </a:xfrm>
          <a:prstGeom xmlns:a="http://schemas.openxmlformats.org/drawingml/2006/main" prst="roundRect">
            <a:avLst>
              <a:gd name="adj" fmla="val 9836"/>
            </a:avLst>
          </a:prstGeom>
          <a:solidFill xmlns:a="http://schemas.openxmlformats.org/drawingml/2006/main">
            <a:srgbClr val="F6F1E9"/>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FD682A56-BBE5-461F-82C8-4DD71234DA98}"/>
              </a:ext>
            </a:extLst>
          </p:cNvPr>
          <p:cNvSpPr>
            <a:spLocks xmlns:a="http://schemas.openxmlformats.org/drawingml/2006/main" noGrp="1"/>
          </p:cNvSpPr>
          <p:nvPr/>
        </p:nvSpPr>
        <p:spPr>
          <a:xfrm xmlns:a="http://schemas.openxmlformats.org/drawingml/2006/main">
            <a:off x="828675" y="3219450"/>
            <a:ext cx="4667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1">
                <a:solidFill>
                  <a:srgbClr val="123B5D"/>
                </a:solidFill>
              </a:defRPr>
            </a:pPr>
            <a:r>
              <a:rPr sz="1725" b="1">
                <a:solidFill>
                  <a:srgbClr val="123B5D"/>
                </a:solidFill>
              </a:rPr>
              <a:t>Mind &amp; mood</a:t>
            </a:r>
          </a:p>
        </p:txBody>
      </p:sp>
      <p:sp>
        <p:nvSpPr>
          <p:cNvPr id="15" name="">
            <a:extLst xmlns:a="http://schemas.openxmlformats.org/drawingml/2006/main">
              <a:ext uri="{FF2B5EF4-FFF2-40B4-BE49-F238E27FC236}">
                <a16:creationId xmlns:a16="http://schemas.microsoft.com/office/drawing/2014/main" id="{CE0845DB-DB7B-4D48-9E4B-C72352071CC1}"/>
              </a:ext>
            </a:extLst>
          </p:cNvPr>
          <p:cNvSpPr>
            <a:spLocks xmlns:a="http://schemas.openxmlformats.org/drawingml/2006/main" noGrp="1"/>
          </p:cNvSpPr>
          <p:nvPr/>
        </p:nvSpPr>
        <p:spPr>
          <a:xfrm xmlns:a="http://schemas.openxmlformats.org/drawingml/2006/main">
            <a:off x="828675" y="3581400"/>
            <a:ext cx="4667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00" b="0">
                <a:solidFill>
                  <a:srgbClr val="152231"/>
                </a:solidFill>
              </a:defRPr>
            </a:pPr>
            <a:r>
              <a:rPr sz="1500" b="0">
                <a:solidFill>
                  <a:srgbClr val="152231"/>
                </a:solidFill>
              </a:rPr>
              <a:t>Irritability • anxiety • low mood • brain fog</a:t>
            </a:r>
          </a:p>
        </p:txBody>
      </p:sp>
      <p:sp>
        <p:nvSpPr>
          <p:cNvPr id="16" name="">
            <a:extLst xmlns:a="http://schemas.openxmlformats.org/drawingml/2006/main">
              <a:ext uri="{FF2B5EF4-FFF2-40B4-BE49-F238E27FC236}">
                <a16:creationId xmlns:a16="http://schemas.microsoft.com/office/drawing/2014/main" id="{950D35AC-0BD5-4353-9CEC-A917B1FB0EA1}"/>
              </a:ext>
            </a:extLst>
          </p:cNvPr>
          <p:cNvSpPr>
            <a:spLocks xmlns:a="http://schemas.openxmlformats.org/drawingml/2006/main" noGrp="1"/>
          </p:cNvSpPr>
          <p:nvPr/>
        </p:nvSpPr>
        <p:spPr>
          <a:xfrm xmlns:a="http://schemas.openxmlformats.org/drawingml/2006/main">
            <a:off x="6096000" y="3067050"/>
            <a:ext cx="5143500" cy="1162050"/>
          </a:xfrm>
          <a:prstGeom xmlns:a="http://schemas.openxmlformats.org/drawingml/2006/main" prst="roundRect">
            <a:avLst>
              <a:gd name="adj" fmla="val 9836"/>
            </a:avLst>
          </a:prstGeom>
          <a:solidFill xmlns:a="http://schemas.openxmlformats.org/drawingml/2006/main">
            <a:srgbClr val="F6F1E9"/>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8D24DC74-3B9D-4A56-83A1-52652312F41E}"/>
              </a:ext>
            </a:extLst>
          </p:cNvPr>
          <p:cNvSpPr>
            <a:spLocks xmlns:a="http://schemas.openxmlformats.org/drawingml/2006/main" noGrp="1"/>
          </p:cNvSpPr>
          <p:nvPr/>
        </p:nvSpPr>
        <p:spPr>
          <a:xfrm xmlns:a="http://schemas.openxmlformats.org/drawingml/2006/main">
            <a:off x="6305550" y="3219450"/>
            <a:ext cx="4667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1">
                <a:solidFill>
                  <a:srgbClr val="123B5D"/>
                </a:solidFill>
              </a:defRPr>
            </a:pPr>
            <a:r>
              <a:rPr sz="1725" b="1">
                <a:solidFill>
                  <a:srgbClr val="123B5D"/>
                </a:solidFill>
              </a:rPr>
              <a:t>Periods</a:t>
            </a:r>
          </a:p>
        </p:txBody>
      </p:sp>
      <p:sp>
        <p:nvSpPr>
          <p:cNvPr id="18" name="">
            <a:extLst xmlns:a="http://schemas.openxmlformats.org/drawingml/2006/main">
              <a:ext uri="{FF2B5EF4-FFF2-40B4-BE49-F238E27FC236}">
                <a16:creationId xmlns:a16="http://schemas.microsoft.com/office/drawing/2014/main" id="{EA4B6BD5-0D4F-4239-9CE6-9F6AC5B11154}"/>
              </a:ext>
            </a:extLst>
          </p:cNvPr>
          <p:cNvSpPr>
            <a:spLocks xmlns:a="http://schemas.openxmlformats.org/drawingml/2006/main" noGrp="1"/>
          </p:cNvSpPr>
          <p:nvPr/>
        </p:nvSpPr>
        <p:spPr>
          <a:xfrm xmlns:a="http://schemas.openxmlformats.org/drawingml/2006/main">
            <a:off x="6305550" y="3581400"/>
            <a:ext cx="4667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00" b="0">
                <a:solidFill>
                  <a:srgbClr val="152231"/>
                </a:solidFill>
              </a:defRPr>
            </a:pPr>
            <a:r>
              <a:rPr sz="1500" b="0">
                <a:solidFill>
                  <a:srgbClr val="152231"/>
                </a:solidFill>
              </a:rPr>
              <a:t>Irregular, heavier, lighter, closer or farther apart</a:t>
            </a:r>
          </a:p>
        </p:txBody>
      </p:sp>
      <p:sp>
        <p:nvSpPr>
          <p:cNvPr id="19" name="">
            <a:extLst xmlns:a="http://schemas.openxmlformats.org/drawingml/2006/main">
              <a:ext uri="{FF2B5EF4-FFF2-40B4-BE49-F238E27FC236}">
                <a16:creationId xmlns:a16="http://schemas.microsoft.com/office/drawing/2014/main" id="{AB0D4CEB-9BE8-496A-AA8B-DE6575A88615}"/>
              </a:ext>
            </a:extLst>
          </p:cNvPr>
          <p:cNvSpPr>
            <a:spLocks xmlns:a="http://schemas.openxmlformats.org/drawingml/2006/main" noGrp="1"/>
          </p:cNvSpPr>
          <p:nvPr/>
        </p:nvSpPr>
        <p:spPr>
          <a:xfrm xmlns:a="http://schemas.openxmlformats.org/drawingml/2006/main">
            <a:off x="619125" y="4495800"/>
            <a:ext cx="5143500" cy="1162050"/>
          </a:xfrm>
          <a:prstGeom xmlns:a="http://schemas.openxmlformats.org/drawingml/2006/main" prst="roundRect">
            <a:avLst>
              <a:gd name="adj" fmla="val 9836"/>
            </a:avLst>
          </a:prstGeom>
          <a:solidFill xmlns:a="http://schemas.openxmlformats.org/drawingml/2006/main">
            <a:srgbClr val="EAF7FC"/>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F676E2F7-8326-478D-A9CF-9BB62E698799}"/>
              </a:ext>
            </a:extLst>
          </p:cNvPr>
          <p:cNvSpPr>
            <a:spLocks xmlns:a="http://schemas.openxmlformats.org/drawingml/2006/main" noGrp="1"/>
          </p:cNvSpPr>
          <p:nvPr/>
        </p:nvSpPr>
        <p:spPr>
          <a:xfrm xmlns:a="http://schemas.openxmlformats.org/drawingml/2006/main">
            <a:off x="828675" y="4648200"/>
            <a:ext cx="4667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1">
                <a:solidFill>
                  <a:srgbClr val="123B5D"/>
                </a:solidFill>
              </a:defRPr>
            </a:pPr>
            <a:r>
              <a:rPr sz="1725" b="1">
                <a:solidFill>
                  <a:srgbClr val="123B5D"/>
                </a:solidFill>
              </a:rPr>
              <a:t>Sexual &amp; urinary</a:t>
            </a:r>
          </a:p>
        </p:txBody>
      </p:sp>
      <p:sp>
        <p:nvSpPr>
          <p:cNvPr id="21" name="">
            <a:extLst xmlns:a="http://schemas.openxmlformats.org/drawingml/2006/main">
              <a:ext uri="{FF2B5EF4-FFF2-40B4-BE49-F238E27FC236}">
                <a16:creationId xmlns:a16="http://schemas.microsoft.com/office/drawing/2014/main" id="{7C8AAB38-7FF3-4558-8CD0-EBB42BBCC3E3}"/>
              </a:ext>
            </a:extLst>
          </p:cNvPr>
          <p:cNvSpPr>
            <a:spLocks xmlns:a="http://schemas.openxmlformats.org/drawingml/2006/main" noGrp="1"/>
          </p:cNvSpPr>
          <p:nvPr/>
        </p:nvSpPr>
        <p:spPr>
          <a:xfrm xmlns:a="http://schemas.openxmlformats.org/drawingml/2006/main">
            <a:off x="828675" y="5010150"/>
            <a:ext cx="4667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00" b="0">
                <a:solidFill>
                  <a:srgbClr val="152231"/>
                </a:solidFill>
              </a:defRPr>
            </a:pPr>
            <a:r>
              <a:rPr sz="1500" b="0">
                <a:solidFill>
                  <a:srgbClr val="152231"/>
                </a:solidFill>
              </a:rPr>
              <a:t>Dryness • pain with sex • urgency • recurrent UTIs</a:t>
            </a:r>
          </a:p>
        </p:txBody>
      </p:sp>
      <p:sp>
        <p:nvSpPr>
          <p:cNvPr id="22" name="">
            <a:extLst xmlns:a="http://schemas.openxmlformats.org/drawingml/2006/main">
              <a:ext uri="{FF2B5EF4-FFF2-40B4-BE49-F238E27FC236}">
                <a16:creationId xmlns:a16="http://schemas.microsoft.com/office/drawing/2014/main" id="{A481D1E9-A8F6-4F70-B6C4-53AE3FF70DBD}"/>
              </a:ext>
            </a:extLst>
          </p:cNvPr>
          <p:cNvSpPr>
            <a:spLocks xmlns:a="http://schemas.openxmlformats.org/drawingml/2006/main" noGrp="1"/>
          </p:cNvSpPr>
          <p:nvPr/>
        </p:nvSpPr>
        <p:spPr>
          <a:xfrm xmlns:a="http://schemas.openxmlformats.org/drawingml/2006/main">
            <a:off x="6096000" y="4495800"/>
            <a:ext cx="5143500" cy="1162050"/>
          </a:xfrm>
          <a:prstGeom xmlns:a="http://schemas.openxmlformats.org/drawingml/2006/main" prst="roundRect">
            <a:avLst>
              <a:gd name="adj" fmla="val 9836"/>
            </a:avLst>
          </a:prstGeom>
          <a:solidFill xmlns:a="http://schemas.openxmlformats.org/drawingml/2006/main">
            <a:srgbClr val="EAF7FC"/>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B3DE7593-B361-4AD5-BEF6-1C33CAFDDCD3}"/>
              </a:ext>
            </a:extLst>
          </p:cNvPr>
          <p:cNvSpPr>
            <a:spLocks xmlns:a="http://schemas.openxmlformats.org/drawingml/2006/main" noGrp="1"/>
          </p:cNvSpPr>
          <p:nvPr/>
        </p:nvSpPr>
        <p:spPr>
          <a:xfrm xmlns:a="http://schemas.openxmlformats.org/drawingml/2006/main">
            <a:off x="6305550" y="4648200"/>
            <a:ext cx="4667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1">
                <a:solidFill>
                  <a:srgbClr val="123B5D"/>
                </a:solidFill>
              </a:defRPr>
            </a:pPr>
            <a:r>
              <a:rPr sz="1725" b="1">
                <a:solidFill>
                  <a:srgbClr val="123B5D"/>
                </a:solidFill>
              </a:rPr>
              <a:t>Body changes</a:t>
            </a:r>
          </a:p>
        </p:txBody>
      </p:sp>
      <p:sp>
        <p:nvSpPr>
          <p:cNvPr id="24" name="">
            <a:extLst xmlns:a="http://schemas.openxmlformats.org/drawingml/2006/main">
              <a:ext uri="{FF2B5EF4-FFF2-40B4-BE49-F238E27FC236}">
                <a16:creationId xmlns:a16="http://schemas.microsoft.com/office/drawing/2014/main" id="{578C9BFC-965F-4EB2-A0E5-F0865D0263A8}"/>
              </a:ext>
            </a:extLst>
          </p:cNvPr>
          <p:cNvSpPr>
            <a:spLocks xmlns:a="http://schemas.openxmlformats.org/drawingml/2006/main" noGrp="1"/>
          </p:cNvSpPr>
          <p:nvPr/>
        </p:nvSpPr>
        <p:spPr>
          <a:xfrm xmlns:a="http://schemas.openxmlformats.org/drawingml/2006/main">
            <a:off x="6305550" y="5010150"/>
            <a:ext cx="4667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00" b="0">
                <a:solidFill>
                  <a:srgbClr val="152231"/>
                </a:solidFill>
              </a:defRPr>
            </a:pPr>
            <a:r>
              <a:rPr sz="1500" b="0">
                <a:solidFill>
                  <a:srgbClr val="152231"/>
                </a:solidFill>
              </a:rPr>
              <a:t>Joint aches • body-composition changes • headaches</a:t>
            </a:r>
          </a:p>
        </p:txBody>
      </p:sp>
    </p:spTree>
    <p:extLst>
      <p:ext uri="{BB962C8B-B14F-4D97-AF65-F5344CB8AC3E}">
        <p14:creationId xmlns:p14="http://schemas.microsoft.com/office/powerpoint/2010/main" val="76214806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D858D8D5-F203-471B-9507-283CBBA778DB}"/>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88CA287-3C28-4195-AD67-A42B0D084D14}"/>
              </a:ext>
            </a:extLst>
          </p:cNvPr>
          <p:cNvSpPr>
            <a:spLocks xmlns:a="http://schemas.openxmlformats.org/drawingml/2006/main" noGrp="1"/>
          </p:cNvSpPr>
          <p:nvPr/>
        </p:nvSpPr>
        <p:spPr>
          <a:xfrm xmlns:a="http://schemas.openxmlformats.org/drawingml/2006/main">
            <a:off x="590550" y="285750"/>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687584"/>
                </a:solidFill>
              </a:defRPr>
            </a:pPr>
            <a:r>
              <a:rPr sz="1050" b="1">
                <a:solidFill>
                  <a:srgbClr val="687584"/>
                </a:solidFill>
              </a:rPr>
              <a:t>PERIODS &amp; BLEEDING</a:t>
            </a:r>
          </a:p>
        </p:txBody>
      </p:sp>
      <p:sp>
        <p:nvSpPr>
          <p:cNvPr id="3" name="">
            <a:extLst xmlns:a="http://schemas.openxmlformats.org/drawingml/2006/main">
              <a:ext uri="{FF2B5EF4-FFF2-40B4-BE49-F238E27FC236}">
                <a16:creationId xmlns:a16="http://schemas.microsoft.com/office/drawing/2014/main" id="{2160535E-B4B2-43E9-8FF6-72F69BC4CF7B}"/>
              </a:ext>
            </a:extLst>
          </p:cNvPr>
          <p:cNvSpPr>
            <a:spLocks xmlns:a="http://schemas.openxmlformats.org/drawingml/2006/main" noGrp="1"/>
          </p:cNvSpPr>
          <p:nvPr/>
        </p:nvSpPr>
        <p:spPr>
          <a:xfrm xmlns:a="http://schemas.openxmlformats.org/drawingml/2006/main">
            <a:off x="590550" y="628650"/>
            <a:ext cx="10953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850" b="1">
                <a:solidFill>
                  <a:srgbClr val="123B5D"/>
                </a:solidFill>
              </a:defRPr>
            </a:pPr>
            <a:r>
              <a:rPr sz="2850" b="1">
                <a:solidFill>
                  <a:srgbClr val="123B5D"/>
                </a:solidFill>
              </a:rPr>
              <a:t>Bleeding changes: know the red flags</a:t>
            </a:r>
          </a:p>
        </p:txBody>
      </p:sp>
      <p:sp>
        <p:nvSpPr>
          <p:cNvPr id="4" name="">
            <a:extLst xmlns:a="http://schemas.openxmlformats.org/drawingml/2006/main">
              <a:ext uri="{FF2B5EF4-FFF2-40B4-BE49-F238E27FC236}">
                <a16:creationId xmlns:a16="http://schemas.microsoft.com/office/drawing/2014/main" id="{6D7CD004-5C13-4C51-93DF-DA2EBF7C433B}"/>
              </a:ext>
            </a:extLst>
          </p:cNvPr>
          <p:cNvSpPr>
            <a:spLocks xmlns:a="http://schemas.openxmlformats.org/drawingml/2006/main" noGrp="1"/>
          </p:cNvSpPr>
          <p:nvPr/>
        </p:nvSpPr>
        <p:spPr>
          <a:xfrm xmlns:a="http://schemas.openxmlformats.org/drawingml/2006/main">
            <a:off x="590550" y="1304925"/>
            <a:ext cx="10953750" cy="19050"/>
          </a:xfrm>
          <a:prstGeom xmlns:a="http://schemas.openxmlformats.org/drawingml/2006/main" prst="rect">
            <a:avLst/>
          </a:prstGeom>
          <a:solidFill xmlns:a="http://schemas.openxmlformats.org/drawingml/2006/main">
            <a:srgbClr val="CCD5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14D1CDB8-C016-4392-88FE-DEFC53385124}"/>
              </a:ext>
            </a:extLst>
          </p:cNvPr>
          <p:cNvSpPr>
            <a:spLocks xmlns:a="http://schemas.openxmlformats.org/drawingml/2006/main" noGrp="1"/>
          </p:cNvSpPr>
          <p:nvPr/>
        </p:nvSpPr>
        <p:spPr>
          <a:xfrm xmlns:a="http://schemas.openxmlformats.org/drawingml/2006/main">
            <a:off x="590550" y="647700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0">
                <a:solidFill>
                  <a:srgbClr val="687584"/>
                </a:solidFill>
              </a:defRPr>
            </a:pPr>
            <a:r>
              <a:rPr sz="900" b="0">
                <a:solidFill>
                  <a:srgbClr val="687584"/>
                </a:solidFill>
              </a:rPr>
              <a:t>AGGSO 2000 Set • Health Education Series</a:t>
            </a:r>
          </a:p>
        </p:txBody>
      </p:sp>
      <p:sp>
        <p:nvSpPr>
          <p:cNvPr id="6" name="">
            <a:extLst xmlns:a="http://schemas.openxmlformats.org/drawingml/2006/main">
              <a:ext uri="{FF2B5EF4-FFF2-40B4-BE49-F238E27FC236}">
                <a16:creationId xmlns:a16="http://schemas.microsoft.com/office/drawing/2014/main" id="{A92C29C1-AF9E-4283-BF8E-9E2E68E8EEC0}"/>
              </a:ext>
            </a:extLst>
          </p:cNvPr>
          <p:cNvSpPr>
            <a:spLocks xmlns:a="http://schemas.openxmlformats.org/drawingml/2006/main" noGrp="1"/>
          </p:cNvSpPr>
          <p:nvPr/>
        </p:nvSpPr>
        <p:spPr>
          <a:xfrm xmlns:a="http://schemas.openxmlformats.org/drawingml/2006/main">
            <a:off x="11096625" y="6429375"/>
            <a:ext cx="428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87584"/>
                </a:solidFill>
              </a:defRPr>
            </a:pPr>
            <a:r>
              <a:rPr sz="975" b="1">
                <a:solidFill>
                  <a:srgbClr val="687584"/>
                </a:solidFill>
              </a:rPr>
              <a:t>06</a:t>
            </a:r>
          </a:p>
        </p:txBody>
      </p:sp>
      <p:sp>
        <p:nvSpPr>
          <p:cNvPr id="7" name="">
            <a:extLst xmlns:a="http://schemas.openxmlformats.org/drawingml/2006/main">
              <a:ext uri="{FF2B5EF4-FFF2-40B4-BE49-F238E27FC236}">
                <a16:creationId xmlns:a16="http://schemas.microsoft.com/office/drawing/2014/main" id="{50EC25C4-A5C5-4DC4-8D2A-E9BFA2701A63}"/>
              </a:ext>
            </a:extLst>
          </p:cNvPr>
          <p:cNvSpPr>
            <a:spLocks xmlns:a="http://schemas.openxmlformats.org/drawingml/2006/main" noGrp="1"/>
          </p:cNvSpPr>
          <p:nvPr/>
        </p:nvSpPr>
        <p:spPr>
          <a:xfrm xmlns:a="http://schemas.openxmlformats.org/drawingml/2006/main">
            <a:off x="619125" y="1714500"/>
            <a:ext cx="4953000" cy="3619500"/>
          </a:xfrm>
          <a:prstGeom xmlns:a="http://schemas.openxmlformats.org/drawingml/2006/main" prst="roundRect">
            <a:avLst>
              <a:gd name="adj" fmla="val 3158"/>
            </a:avLst>
          </a:prstGeom>
          <a:solidFill xmlns:a="http://schemas.openxmlformats.org/drawingml/2006/main">
            <a:srgbClr val="EAF7FC"/>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5870DB09-34F8-4A15-88AF-AF04F2EFC9EB}"/>
              </a:ext>
            </a:extLst>
          </p:cNvPr>
          <p:cNvSpPr>
            <a:spLocks xmlns:a="http://schemas.openxmlformats.org/drawingml/2006/main" noGrp="1"/>
          </p:cNvSpPr>
          <p:nvPr/>
        </p:nvSpPr>
        <p:spPr>
          <a:xfrm xmlns:a="http://schemas.openxmlformats.org/drawingml/2006/main">
            <a:off x="904875" y="2019300"/>
            <a:ext cx="428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123B5D"/>
                </a:solidFill>
              </a:defRPr>
            </a:pPr>
            <a:r>
              <a:rPr sz="2025" b="1">
                <a:solidFill>
                  <a:srgbClr val="123B5D"/>
                </a:solidFill>
              </a:rPr>
              <a:t>Common in perimenopause</a:t>
            </a:r>
          </a:p>
        </p:txBody>
      </p:sp>
      <p:sp>
        <p:nvSpPr>
          <p:cNvPr id="9" name="">
            <a:extLst xmlns:a="http://schemas.openxmlformats.org/drawingml/2006/main">
              <a:ext uri="{FF2B5EF4-FFF2-40B4-BE49-F238E27FC236}">
                <a16:creationId xmlns:a16="http://schemas.microsoft.com/office/drawing/2014/main" id="{5CA67149-8FB4-42C0-8BB0-05CC222D5F40}"/>
              </a:ext>
            </a:extLst>
          </p:cNvPr>
          <p:cNvSpPr>
            <a:spLocks xmlns:a="http://schemas.openxmlformats.org/drawingml/2006/main" noGrp="1"/>
          </p:cNvSpPr>
          <p:nvPr/>
        </p:nvSpPr>
        <p:spPr>
          <a:xfrm xmlns:a="http://schemas.openxmlformats.org/drawingml/2006/main">
            <a:off x="904875" y="2686050"/>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1">
                <a:solidFill>
                  <a:srgbClr val="55BDEB"/>
                </a:solidFill>
              </a:defRPr>
            </a:pPr>
            <a:r>
              <a:rPr sz="1725" b="1">
                <a:solidFill>
                  <a:srgbClr val="55BDEB"/>
                </a:solidFill>
              </a:rPr>
              <a:t>•</a:t>
            </a:r>
          </a:p>
        </p:txBody>
      </p:sp>
      <p:sp>
        <p:nvSpPr>
          <p:cNvPr id="10" name="">
            <a:extLst xmlns:a="http://schemas.openxmlformats.org/drawingml/2006/main">
              <a:ext uri="{FF2B5EF4-FFF2-40B4-BE49-F238E27FC236}">
                <a16:creationId xmlns:a16="http://schemas.microsoft.com/office/drawing/2014/main" id="{A99B48B9-400F-45EE-980F-7DB80581AEA5}"/>
              </a:ext>
            </a:extLst>
          </p:cNvPr>
          <p:cNvSpPr>
            <a:spLocks xmlns:a="http://schemas.openxmlformats.org/drawingml/2006/main" noGrp="1"/>
          </p:cNvSpPr>
          <p:nvPr/>
        </p:nvSpPr>
        <p:spPr>
          <a:xfrm xmlns:a="http://schemas.openxmlformats.org/drawingml/2006/main">
            <a:off x="1190625" y="2686050"/>
            <a:ext cx="3905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52231"/>
                </a:solidFill>
              </a:defRPr>
            </a:pPr>
            <a:r>
              <a:rPr sz="1725" b="0">
                <a:solidFill>
                  <a:srgbClr val="152231"/>
                </a:solidFill>
              </a:rPr>
              <a:t>Skipped or unpredictable periods</a:t>
            </a:r>
          </a:p>
        </p:txBody>
      </p:sp>
      <p:sp>
        <p:nvSpPr>
          <p:cNvPr id="11" name="">
            <a:extLst xmlns:a="http://schemas.openxmlformats.org/drawingml/2006/main">
              <a:ext uri="{FF2B5EF4-FFF2-40B4-BE49-F238E27FC236}">
                <a16:creationId xmlns:a16="http://schemas.microsoft.com/office/drawing/2014/main" id="{7AF88110-356E-41E7-9B6B-D67CBB304D59}"/>
              </a:ext>
            </a:extLst>
          </p:cNvPr>
          <p:cNvSpPr>
            <a:spLocks xmlns:a="http://schemas.openxmlformats.org/drawingml/2006/main" noGrp="1"/>
          </p:cNvSpPr>
          <p:nvPr/>
        </p:nvSpPr>
        <p:spPr>
          <a:xfrm xmlns:a="http://schemas.openxmlformats.org/drawingml/2006/main">
            <a:off x="904875" y="3352800"/>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1">
                <a:solidFill>
                  <a:srgbClr val="55BDEB"/>
                </a:solidFill>
              </a:defRPr>
            </a:pPr>
            <a:r>
              <a:rPr sz="1725" b="1">
                <a:solidFill>
                  <a:srgbClr val="55BDEB"/>
                </a:solidFill>
              </a:rPr>
              <a:t>•</a:t>
            </a:r>
          </a:p>
        </p:txBody>
      </p:sp>
      <p:sp>
        <p:nvSpPr>
          <p:cNvPr id="12" name="">
            <a:extLst xmlns:a="http://schemas.openxmlformats.org/drawingml/2006/main">
              <a:ext uri="{FF2B5EF4-FFF2-40B4-BE49-F238E27FC236}">
                <a16:creationId xmlns:a16="http://schemas.microsoft.com/office/drawing/2014/main" id="{0BFAFF24-E655-4FE5-8984-09206E045A7F}"/>
              </a:ext>
            </a:extLst>
          </p:cNvPr>
          <p:cNvSpPr>
            <a:spLocks xmlns:a="http://schemas.openxmlformats.org/drawingml/2006/main" noGrp="1"/>
          </p:cNvSpPr>
          <p:nvPr/>
        </p:nvSpPr>
        <p:spPr>
          <a:xfrm xmlns:a="http://schemas.openxmlformats.org/drawingml/2006/main">
            <a:off x="1190625" y="3352800"/>
            <a:ext cx="3905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52231"/>
                </a:solidFill>
              </a:defRPr>
            </a:pPr>
            <a:r>
              <a:rPr sz="1725" b="0">
                <a:solidFill>
                  <a:srgbClr val="152231"/>
                </a:solidFill>
              </a:rPr>
              <a:t>Flow that becomes heavier or lighter</a:t>
            </a:r>
          </a:p>
        </p:txBody>
      </p:sp>
      <p:sp>
        <p:nvSpPr>
          <p:cNvPr id="13" name="">
            <a:extLst xmlns:a="http://schemas.openxmlformats.org/drawingml/2006/main">
              <a:ext uri="{FF2B5EF4-FFF2-40B4-BE49-F238E27FC236}">
                <a16:creationId xmlns:a16="http://schemas.microsoft.com/office/drawing/2014/main" id="{7304157E-95F7-4792-8B9A-1890646CF200}"/>
              </a:ext>
            </a:extLst>
          </p:cNvPr>
          <p:cNvSpPr>
            <a:spLocks xmlns:a="http://schemas.openxmlformats.org/drawingml/2006/main" noGrp="1"/>
          </p:cNvSpPr>
          <p:nvPr/>
        </p:nvSpPr>
        <p:spPr>
          <a:xfrm xmlns:a="http://schemas.openxmlformats.org/drawingml/2006/main">
            <a:off x="904875" y="4019550"/>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1">
                <a:solidFill>
                  <a:srgbClr val="55BDEB"/>
                </a:solidFill>
              </a:defRPr>
            </a:pPr>
            <a:r>
              <a:rPr sz="1725" b="1">
                <a:solidFill>
                  <a:srgbClr val="55BDEB"/>
                </a:solidFill>
              </a:rPr>
              <a:t>•</a:t>
            </a:r>
          </a:p>
        </p:txBody>
      </p:sp>
      <p:sp>
        <p:nvSpPr>
          <p:cNvPr id="14" name="">
            <a:extLst xmlns:a="http://schemas.openxmlformats.org/drawingml/2006/main">
              <a:ext uri="{FF2B5EF4-FFF2-40B4-BE49-F238E27FC236}">
                <a16:creationId xmlns:a16="http://schemas.microsoft.com/office/drawing/2014/main" id="{FEBA25BB-31E2-4BDC-9D4F-E0F38BF8F111}"/>
              </a:ext>
            </a:extLst>
          </p:cNvPr>
          <p:cNvSpPr>
            <a:spLocks xmlns:a="http://schemas.openxmlformats.org/drawingml/2006/main" noGrp="1"/>
          </p:cNvSpPr>
          <p:nvPr/>
        </p:nvSpPr>
        <p:spPr>
          <a:xfrm xmlns:a="http://schemas.openxmlformats.org/drawingml/2006/main">
            <a:off x="1190625" y="4019550"/>
            <a:ext cx="3905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52231"/>
                </a:solidFill>
              </a:defRPr>
            </a:pPr>
            <a:r>
              <a:rPr sz="1725" b="0">
                <a:solidFill>
                  <a:srgbClr val="152231"/>
                </a:solidFill>
              </a:rPr>
              <a:t>Cycles that become shorter or longer</a:t>
            </a:r>
          </a:p>
        </p:txBody>
      </p:sp>
      <p:sp>
        <p:nvSpPr>
          <p:cNvPr id="15" name="">
            <a:extLst xmlns:a="http://schemas.openxmlformats.org/drawingml/2006/main">
              <a:ext uri="{FF2B5EF4-FFF2-40B4-BE49-F238E27FC236}">
                <a16:creationId xmlns:a16="http://schemas.microsoft.com/office/drawing/2014/main" id="{ADA87158-BDDC-46F4-A18C-9116F085F575}"/>
              </a:ext>
            </a:extLst>
          </p:cNvPr>
          <p:cNvSpPr>
            <a:spLocks xmlns:a="http://schemas.openxmlformats.org/drawingml/2006/main" noGrp="1"/>
          </p:cNvSpPr>
          <p:nvPr/>
        </p:nvSpPr>
        <p:spPr>
          <a:xfrm xmlns:a="http://schemas.openxmlformats.org/drawingml/2006/main">
            <a:off x="5953125" y="1714500"/>
            <a:ext cx="5334000" cy="3619500"/>
          </a:xfrm>
          <a:prstGeom xmlns:a="http://schemas.openxmlformats.org/drawingml/2006/main" prst="roundRect">
            <a:avLst>
              <a:gd name="adj" fmla="val 3158"/>
            </a:avLst>
          </a:prstGeom>
          <a:solidFill xmlns:a="http://schemas.openxmlformats.org/drawingml/2006/main">
            <a:srgbClr val="FCECEF"/>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FFCE8326-B7A5-4BB7-9A43-E9C57943640F}"/>
              </a:ext>
            </a:extLst>
          </p:cNvPr>
          <p:cNvSpPr>
            <a:spLocks xmlns:a="http://schemas.openxmlformats.org/drawingml/2006/main" noGrp="1"/>
          </p:cNvSpPr>
          <p:nvPr/>
        </p:nvSpPr>
        <p:spPr>
          <a:xfrm xmlns:a="http://schemas.openxmlformats.org/drawingml/2006/main">
            <a:off x="6238875" y="2019300"/>
            <a:ext cx="4667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B13B45"/>
                </a:solidFill>
              </a:defRPr>
            </a:pPr>
            <a:r>
              <a:rPr sz="2025" b="1">
                <a:solidFill>
                  <a:srgbClr val="B13B45"/>
                </a:solidFill>
              </a:rPr>
              <a:t>Call a clinician promptly</a:t>
            </a:r>
          </a:p>
        </p:txBody>
      </p:sp>
      <p:sp>
        <p:nvSpPr>
          <p:cNvPr id="17" name="">
            <a:extLst xmlns:a="http://schemas.openxmlformats.org/drawingml/2006/main">
              <a:ext uri="{FF2B5EF4-FFF2-40B4-BE49-F238E27FC236}">
                <a16:creationId xmlns:a16="http://schemas.microsoft.com/office/drawing/2014/main" id="{A15A6240-86CF-49E7-AB38-798FD8F28FC7}"/>
              </a:ext>
            </a:extLst>
          </p:cNvPr>
          <p:cNvSpPr>
            <a:spLocks xmlns:a="http://schemas.openxmlformats.org/drawingml/2006/main" noGrp="1"/>
          </p:cNvSpPr>
          <p:nvPr/>
        </p:nvSpPr>
        <p:spPr>
          <a:xfrm xmlns:a="http://schemas.openxmlformats.org/drawingml/2006/main">
            <a:off x="6238875" y="2571750"/>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55BDEB"/>
                </a:solidFill>
              </a:defRPr>
            </a:pPr>
            <a:r>
              <a:rPr sz="1650" b="1">
                <a:solidFill>
                  <a:srgbClr val="55BDEB"/>
                </a:solidFill>
              </a:rPr>
              <a:t>•</a:t>
            </a:r>
          </a:p>
        </p:txBody>
      </p:sp>
      <p:sp>
        <p:nvSpPr>
          <p:cNvPr id="18" name="">
            <a:extLst xmlns:a="http://schemas.openxmlformats.org/drawingml/2006/main">
              <a:ext uri="{FF2B5EF4-FFF2-40B4-BE49-F238E27FC236}">
                <a16:creationId xmlns:a16="http://schemas.microsoft.com/office/drawing/2014/main" id="{A64A972C-A077-42DA-9453-FE78B9EC1E66}"/>
              </a:ext>
            </a:extLst>
          </p:cNvPr>
          <p:cNvSpPr>
            <a:spLocks xmlns:a="http://schemas.openxmlformats.org/drawingml/2006/main" noGrp="1"/>
          </p:cNvSpPr>
          <p:nvPr/>
        </p:nvSpPr>
        <p:spPr>
          <a:xfrm xmlns:a="http://schemas.openxmlformats.org/drawingml/2006/main">
            <a:off x="6524625" y="2571750"/>
            <a:ext cx="4286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B13B45"/>
                </a:solidFill>
              </a:defRPr>
            </a:pPr>
            <a:r>
              <a:rPr sz="1650" b="0">
                <a:solidFill>
                  <a:srgbClr val="B13B45"/>
                </a:solidFill>
              </a:rPr>
              <a:t>Any bleeding after 12 months without a period</a:t>
            </a:r>
          </a:p>
        </p:txBody>
      </p:sp>
      <p:sp>
        <p:nvSpPr>
          <p:cNvPr id="19" name="">
            <a:extLst xmlns:a="http://schemas.openxmlformats.org/drawingml/2006/main">
              <a:ext uri="{FF2B5EF4-FFF2-40B4-BE49-F238E27FC236}">
                <a16:creationId xmlns:a16="http://schemas.microsoft.com/office/drawing/2014/main" id="{90F13E87-0B72-4C7B-A627-0D4AD851CCCD}"/>
              </a:ext>
            </a:extLst>
          </p:cNvPr>
          <p:cNvSpPr>
            <a:spLocks xmlns:a="http://schemas.openxmlformats.org/drawingml/2006/main" noGrp="1"/>
          </p:cNvSpPr>
          <p:nvPr/>
        </p:nvSpPr>
        <p:spPr>
          <a:xfrm xmlns:a="http://schemas.openxmlformats.org/drawingml/2006/main">
            <a:off x="6238875" y="3200400"/>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55BDEB"/>
                </a:solidFill>
              </a:defRPr>
            </a:pPr>
            <a:r>
              <a:rPr sz="1650" b="1">
                <a:solidFill>
                  <a:srgbClr val="55BDEB"/>
                </a:solidFill>
              </a:rPr>
              <a:t>•</a:t>
            </a:r>
          </a:p>
        </p:txBody>
      </p:sp>
      <p:sp>
        <p:nvSpPr>
          <p:cNvPr id="20" name="">
            <a:extLst xmlns:a="http://schemas.openxmlformats.org/drawingml/2006/main">
              <a:ext uri="{FF2B5EF4-FFF2-40B4-BE49-F238E27FC236}">
                <a16:creationId xmlns:a16="http://schemas.microsoft.com/office/drawing/2014/main" id="{17212919-7301-4CB0-B41C-4213EBF8E496}"/>
              </a:ext>
            </a:extLst>
          </p:cNvPr>
          <p:cNvSpPr>
            <a:spLocks xmlns:a="http://schemas.openxmlformats.org/drawingml/2006/main" noGrp="1"/>
          </p:cNvSpPr>
          <p:nvPr/>
        </p:nvSpPr>
        <p:spPr>
          <a:xfrm xmlns:a="http://schemas.openxmlformats.org/drawingml/2006/main">
            <a:off x="6524625" y="3200400"/>
            <a:ext cx="4286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B13B45"/>
                </a:solidFill>
              </a:defRPr>
            </a:pPr>
            <a:r>
              <a:rPr sz="1650" b="0">
                <a:solidFill>
                  <a:srgbClr val="B13B45"/>
                </a:solidFill>
              </a:rPr>
              <a:t>Very heavy bleeding, dizziness or weakness</a:t>
            </a:r>
          </a:p>
        </p:txBody>
      </p:sp>
      <p:sp>
        <p:nvSpPr>
          <p:cNvPr id="21" name="">
            <a:extLst xmlns:a="http://schemas.openxmlformats.org/drawingml/2006/main">
              <a:ext uri="{FF2B5EF4-FFF2-40B4-BE49-F238E27FC236}">
                <a16:creationId xmlns:a16="http://schemas.microsoft.com/office/drawing/2014/main" id="{05F1D6E2-7911-4C62-9B5F-D5DCECB0AE1D}"/>
              </a:ext>
            </a:extLst>
          </p:cNvPr>
          <p:cNvSpPr>
            <a:spLocks xmlns:a="http://schemas.openxmlformats.org/drawingml/2006/main" noGrp="1"/>
          </p:cNvSpPr>
          <p:nvPr/>
        </p:nvSpPr>
        <p:spPr>
          <a:xfrm xmlns:a="http://schemas.openxmlformats.org/drawingml/2006/main">
            <a:off x="6238875" y="3829050"/>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55BDEB"/>
                </a:solidFill>
              </a:defRPr>
            </a:pPr>
            <a:r>
              <a:rPr sz="1650" b="1">
                <a:solidFill>
                  <a:srgbClr val="55BDEB"/>
                </a:solidFill>
              </a:rPr>
              <a:t>•</a:t>
            </a:r>
          </a:p>
        </p:txBody>
      </p:sp>
      <p:sp>
        <p:nvSpPr>
          <p:cNvPr id="22" name="">
            <a:extLst xmlns:a="http://schemas.openxmlformats.org/drawingml/2006/main">
              <a:ext uri="{FF2B5EF4-FFF2-40B4-BE49-F238E27FC236}">
                <a16:creationId xmlns:a16="http://schemas.microsoft.com/office/drawing/2014/main" id="{B8E712E1-E4BF-481D-93AE-EED6C4BAB1A6}"/>
              </a:ext>
            </a:extLst>
          </p:cNvPr>
          <p:cNvSpPr>
            <a:spLocks xmlns:a="http://schemas.openxmlformats.org/drawingml/2006/main" noGrp="1"/>
          </p:cNvSpPr>
          <p:nvPr/>
        </p:nvSpPr>
        <p:spPr>
          <a:xfrm xmlns:a="http://schemas.openxmlformats.org/drawingml/2006/main">
            <a:off x="6524625" y="3829050"/>
            <a:ext cx="4286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B13B45"/>
                </a:solidFill>
              </a:defRPr>
            </a:pPr>
            <a:r>
              <a:rPr sz="1650" b="0">
                <a:solidFill>
                  <a:srgbClr val="B13B45"/>
                </a:solidFill>
              </a:rPr>
              <a:t>Bleeding between periods or after sex</a:t>
            </a:r>
          </a:p>
        </p:txBody>
      </p:sp>
      <p:sp>
        <p:nvSpPr>
          <p:cNvPr id="23" name="">
            <a:extLst xmlns:a="http://schemas.openxmlformats.org/drawingml/2006/main">
              <a:ext uri="{FF2B5EF4-FFF2-40B4-BE49-F238E27FC236}">
                <a16:creationId xmlns:a16="http://schemas.microsoft.com/office/drawing/2014/main" id="{9A0EA51C-BD4A-433A-A6D8-6F03876891A4}"/>
              </a:ext>
            </a:extLst>
          </p:cNvPr>
          <p:cNvSpPr>
            <a:spLocks xmlns:a="http://schemas.openxmlformats.org/drawingml/2006/main" noGrp="1"/>
          </p:cNvSpPr>
          <p:nvPr/>
        </p:nvSpPr>
        <p:spPr>
          <a:xfrm xmlns:a="http://schemas.openxmlformats.org/drawingml/2006/main">
            <a:off x="6238875" y="4457700"/>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55BDEB"/>
                </a:solidFill>
              </a:defRPr>
            </a:pPr>
            <a:r>
              <a:rPr sz="1650" b="1">
                <a:solidFill>
                  <a:srgbClr val="55BDEB"/>
                </a:solidFill>
              </a:rPr>
              <a:t>•</a:t>
            </a:r>
          </a:p>
        </p:txBody>
      </p:sp>
      <p:sp>
        <p:nvSpPr>
          <p:cNvPr id="24" name="">
            <a:extLst xmlns:a="http://schemas.openxmlformats.org/drawingml/2006/main">
              <a:ext uri="{FF2B5EF4-FFF2-40B4-BE49-F238E27FC236}">
                <a16:creationId xmlns:a16="http://schemas.microsoft.com/office/drawing/2014/main" id="{1CAC5473-87A9-494F-A045-427B2C4485F8}"/>
              </a:ext>
            </a:extLst>
          </p:cNvPr>
          <p:cNvSpPr>
            <a:spLocks xmlns:a="http://schemas.openxmlformats.org/drawingml/2006/main" noGrp="1"/>
          </p:cNvSpPr>
          <p:nvPr/>
        </p:nvSpPr>
        <p:spPr>
          <a:xfrm xmlns:a="http://schemas.openxmlformats.org/drawingml/2006/main">
            <a:off x="6524625" y="4457700"/>
            <a:ext cx="4286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B13B45"/>
                </a:solidFill>
              </a:defRPr>
            </a:pPr>
            <a:r>
              <a:rPr sz="1650" b="0">
                <a:solidFill>
                  <a:srgbClr val="B13B45"/>
                </a:solidFill>
              </a:rPr>
              <a:t>Bleeding that is new, persistent or concerning</a:t>
            </a:r>
          </a:p>
        </p:txBody>
      </p:sp>
    </p:spTree>
    <p:extLst>
      <p:ext uri="{BB962C8B-B14F-4D97-AF65-F5344CB8AC3E}">
        <p14:creationId xmlns:p14="http://schemas.microsoft.com/office/powerpoint/2010/main" val="286404009"/>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48B1A9A-B3A6-45C9-86D4-15014F6BA278}"/>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06A2393-9EF1-4358-A99D-B7439E67A474}"/>
              </a:ext>
            </a:extLst>
          </p:cNvPr>
          <p:cNvSpPr>
            <a:spLocks xmlns:a="http://schemas.openxmlformats.org/drawingml/2006/main" noGrp="1"/>
          </p:cNvSpPr>
          <p:nvPr/>
        </p:nvSpPr>
        <p:spPr>
          <a:xfrm xmlns:a="http://schemas.openxmlformats.org/drawingml/2006/main">
            <a:off x="590550" y="285750"/>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687584"/>
                </a:solidFill>
              </a:defRPr>
            </a:pPr>
            <a:r>
              <a:rPr sz="1050" b="1">
                <a:solidFill>
                  <a:srgbClr val="687584"/>
                </a:solidFill>
              </a:rPr>
              <a:t>HOT FLASHES &amp; NIGHT SWEATS</a:t>
            </a:r>
          </a:p>
        </p:txBody>
      </p:sp>
      <p:sp>
        <p:nvSpPr>
          <p:cNvPr id="3" name="">
            <a:extLst xmlns:a="http://schemas.openxmlformats.org/drawingml/2006/main">
              <a:ext uri="{FF2B5EF4-FFF2-40B4-BE49-F238E27FC236}">
                <a16:creationId xmlns:a16="http://schemas.microsoft.com/office/drawing/2014/main" id="{776B39C1-901D-4FE0-9925-063C4B675EDD}"/>
              </a:ext>
            </a:extLst>
          </p:cNvPr>
          <p:cNvSpPr>
            <a:spLocks xmlns:a="http://schemas.openxmlformats.org/drawingml/2006/main" noGrp="1"/>
          </p:cNvSpPr>
          <p:nvPr/>
        </p:nvSpPr>
        <p:spPr>
          <a:xfrm xmlns:a="http://schemas.openxmlformats.org/drawingml/2006/main">
            <a:off x="590550" y="628650"/>
            <a:ext cx="10953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850" b="1">
                <a:solidFill>
                  <a:srgbClr val="123B5D"/>
                </a:solidFill>
              </a:defRPr>
            </a:pPr>
            <a:r>
              <a:rPr sz="2850" b="1">
                <a:solidFill>
                  <a:srgbClr val="123B5D"/>
                </a:solidFill>
              </a:rPr>
              <a:t>Hot flashes are real—and they are treatable</a:t>
            </a:r>
          </a:p>
        </p:txBody>
      </p:sp>
      <p:sp>
        <p:nvSpPr>
          <p:cNvPr id="4" name="">
            <a:extLst xmlns:a="http://schemas.openxmlformats.org/drawingml/2006/main">
              <a:ext uri="{FF2B5EF4-FFF2-40B4-BE49-F238E27FC236}">
                <a16:creationId xmlns:a16="http://schemas.microsoft.com/office/drawing/2014/main" id="{249173B0-4DCC-4BDD-942A-28CABA8FE5D0}"/>
              </a:ext>
            </a:extLst>
          </p:cNvPr>
          <p:cNvSpPr>
            <a:spLocks xmlns:a="http://schemas.openxmlformats.org/drawingml/2006/main" noGrp="1"/>
          </p:cNvSpPr>
          <p:nvPr/>
        </p:nvSpPr>
        <p:spPr>
          <a:xfrm xmlns:a="http://schemas.openxmlformats.org/drawingml/2006/main">
            <a:off x="590550" y="1304925"/>
            <a:ext cx="10953750" cy="19050"/>
          </a:xfrm>
          <a:prstGeom xmlns:a="http://schemas.openxmlformats.org/drawingml/2006/main" prst="rect">
            <a:avLst/>
          </a:prstGeom>
          <a:solidFill xmlns:a="http://schemas.openxmlformats.org/drawingml/2006/main">
            <a:srgbClr val="CCD5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A87F6D95-CECE-463D-BD75-AC42C5115956}"/>
              </a:ext>
            </a:extLst>
          </p:cNvPr>
          <p:cNvSpPr>
            <a:spLocks xmlns:a="http://schemas.openxmlformats.org/drawingml/2006/main" noGrp="1"/>
          </p:cNvSpPr>
          <p:nvPr/>
        </p:nvSpPr>
        <p:spPr>
          <a:xfrm xmlns:a="http://schemas.openxmlformats.org/drawingml/2006/main">
            <a:off x="590550" y="647700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0">
                <a:solidFill>
                  <a:srgbClr val="687584"/>
                </a:solidFill>
              </a:defRPr>
            </a:pPr>
            <a:r>
              <a:rPr sz="900" b="0">
                <a:solidFill>
                  <a:srgbClr val="687584"/>
                </a:solidFill>
              </a:rPr>
              <a:t>AGGSO 2000 Set • Health Education Series</a:t>
            </a:r>
          </a:p>
        </p:txBody>
      </p:sp>
      <p:sp>
        <p:nvSpPr>
          <p:cNvPr id="6" name="">
            <a:extLst xmlns:a="http://schemas.openxmlformats.org/drawingml/2006/main">
              <a:ext uri="{FF2B5EF4-FFF2-40B4-BE49-F238E27FC236}">
                <a16:creationId xmlns:a16="http://schemas.microsoft.com/office/drawing/2014/main" id="{C4644717-3B0B-438B-B5AB-A54367897C64}"/>
              </a:ext>
            </a:extLst>
          </p:cNvPr>
          <p:cNvSpPr>
            <a:spLocks xmlns:a="http://schemas.openxmlformats.org/drawingml/2006/main" noGrp="1"/>
          </p:cNvSpPr>
          <p:nvPr/>
        </p:nvSpPr>
        <p:spPr>
          <a:xfrm xmlns:a="http://schemas.openxmlformats.org/drawingml/2006/main">
            <a:off x="11096625" y="6429375"/>
            <a:ext cx="428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87584"/>
                </a:solidFill>
              </a:defRPr>
            </a:pPr>
            <a:r>
              <a:rPr sz="975" b="1">
                <a:solidFill>
                  <a:srgbClr val="687584"/>
                </a:solidFill>
              </a:rPr>
              <a:t>07</a:t>
            </a:r>
          </a:p>
        </p:txBody>
      </p:sp>
      <p:sp>
        <p:nvSpPr>
          <p:cNvPr id="7" name="">
            <a:extLst xmlns:a="http://schemas.openxmlformats.org/drawingml/2006/main">
              <a:ext uri="{FF2B5EF4-FFF2-40B4-BE49-F238E27FC236}">
                <a16:creationId xmlns:a16="http://schemas.microsoft.com/office/drawing/2014/main" id="{010648B6-B5AF-45C3-AEF4-9EDC30CB2BC5}"/>
              </a:ext>
            </a:extLst>
          </p:cNvPr>
          <p:cNvSpPr>
            <a:spLocks xmlns:a="http://schemas.openxmlformats.org/drawingml/2006/main" noGrp="1"/>
          </p:cNvSpPr>
          <p:nvPr/>
        </p:nvSpPr>
        <p:spPr>
          <a:xfrm xmlns:a="http://schemas.openxmlformats.org/drawingml/2006/main">
            <a:off x="647700" y="1638300"/>
            <a:ext cx="102870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152231"/>
                </a:solidFill>
              </a:defRPr>
            </a:pPr>
            <a:r>
              <a:rPr sz="2025" b="1">
                <a:solidFill>
                  <a:srgbClr val="152231"/>
                </a:solidFill>
              </a:rPr>
              <a:t>A sudden wave of heat, often with sweating, flushing, chills or palpitations</a:t>
            </a:r>
          </a:p>
        </p:txBody>
      </p:sp>
      <p:sp>
        <p:nvSpPr>
          <p:cNvPr id="8" name="">
            <a:extLst xmlns:a="http://schemas.openxmlformats.org/drawingml/2006/main">
              <a:ext uri="{FF2B5EF4-FFF2-40B4-BE49-F238E27FC236}">
                <a16:creationId xmlns:a16="http://schemas.microsoft.com/office/drawing/2014/main" id="{0A959331-62A5-44EE-83B9-A143F7B7E56E}"/>
              </a:ext>
            </a:extLst>
          </p:cNvPr>
          <p:cNvSpPr>
            <a:spLocks xmlns:a="http://schemas.openxmlformats.org/drawingml/2006/main" noGrp="1"/>
          </p:cNvSpPr>
          <p:nvPr/>
        </p:nvSpPr>
        <p:spPr>
          <a:xfrm xmlns:a="http://schemas.openxmlformats.org/drawingml/2006/main">
            <a:off x="666750" y="2571750"/>
            <a:ext cx="3238500" cy="1952625"/>
          </a:xfrm>
          <a:prstGeom xmlns:a="http://schemas.openxmlformats.org/drawingml/2006/main" prst="roundRect">
            <a:avLst>
              <a:gd name="adj" fmla="val 5854"/>
            </a:avLst>
          </a:prstGeom>
          <a:solidFill xmlns:a="http://schemas.openxmlformats.org/drawingml/2006/main">
            <a:srgbClr val="F6F1E9"/>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4D2260BA-1883-4436-9B37-CABEFFDB75C9}"/>
              </a:ext>
            </a:extLst>
          </p:cNvPr>
          <p:cNvSpPr>
            <a:spLocks xmlns:a="http://schemas.openxmlformats.org/drawingml/2006/main" noGrp="1"/>
          </p:cNvSpPr>
          <p:nvPr/>
        </p:nvSpPr>
        <p:spPr>
          <a:xfrm xmlns:a="http://schemas.openxmlformats.org/drawingml/2006/main">
            <a:off x="876300" y="2781300"/>
            <a:ext cx="476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55BDEB"/>
                </a:solidFill>
              </a:defRPr>
            </a:pPr>
            <a:r>
              <a:rPr sz="1650" b="1">
                <a:solidFill>
                  <a:srgbClr val="55BDEB"/>
                </a:solidFill>
              </a:rPr>
              <a:t>01</a:t>
            </a:r>
          </a:p>
        </p:txBody>
      </p:sp>
      <p:sp>
        <p:nvSpPr>
          <p:cNvPr id="10" name="">
            <a:extLst xmlns:a="http://schemas.openxmlformats.org/drawingml/2006/main">
              <a:ext uri="{FF2B5EF4-FFF2-40B4-BE49-F238E27FC236}">
                <a16:creationId xmlns:a16="http://schemas.microsoft.com/office/drawing/2014/main" id="{74B4CF4B-7FB2-4349-A656-81DE4C7F5445}"/>
              </a:ext>
            </a:extLst>
          </p:cNvPr>
          <p:cNvSpPr>
            <a:spLocks xmlns:a="http://schemas.openxmlformats.org/drawingml/2006/main" noGrp="1"/>
          </p:cNvSpPr>
          <p:nvPr/>
        </p:nvSpPr>
        <p:spPr>
          <a:xfrm xmlns:a="http://schemas.openxmlformats.org/drawingml/2006/main">
            <a:off x="876300" y="3238500"/>
            <a:ext cx="2762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75" b="1">
                <a:solidFill>
                  <a:srgbClr val="123B5D"/>
                </a:solidFill>
              </a:defRPr>
            </a:pPr>
            <a:r>
              <a:rPr sz="2175" b="1">
                <a:solidFill>
                  <a:srgbClr val="123B5D"/>
                </a:solidFill>
              </a:rPr>
              <a:t>Notice</a:t>
            </a:r>
          </a:p>
        </p:txBody>
      </p:sp>
      <p:sp>
        <p:nvSpPr>
          <p:cNvPr id="11" name="">
            <a:extLst xmlns:a="http://schemas.openxmlformats.org/drawingml/2006/main">
              <a:ext uri="{FF2B5EF4-FFF2-40B4-BE49-F238E27FC236}">
                <a16:creationId xmlns:a16="http://schemas.microsoft.com/office/drawing/2014/main" id="{87B027EF-170E-4414-8FDF-056CC2439E0E}"/>
              </a:ext>
            </a:extLst>
          </p:cNvPr>
          <p:cNvSpPr>
            <a:spLocks xmlns:a="http://schemas.openxmlformats.org/drawingml/2006/main" noGrp="1"/>
          </p:cNvSpPr>
          <p:nvPr/>
        </p:nvSpPr>
        <p:spPr>
          <a:xfrm xmlns:a="http://schemas.openxmlformats.org/drawingml/2006/main">
            <a:off x="876300" y="3714750"/>
            <a:ext cx="27622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00" b="0">
                <a:solidFill>
                  <a:srgbClr val="152231"/>
                </a:solidFill>
              </a:defRPr>
            </a:pPr>
            <a:r>
              <a:rPr sz="1500" b="0">
                <a:solidFill>
                  <a:srgbClr val="152231"/>
                </a:solidFill>
              </a:rPr>
              <a:t>Track timing, severity and triggers</a:t>
            </a:r>
          </a:p>
        </p:txBody>
      </p:sp>
      <p:sp>
        <p:nvSpPr>
          <p:cNvPr id="12" name="">
            <a:extLst xmlns:a="http://schemas.openxmlformats.org/drawingml/2006/main">
              <a:ext uri="{FF2B5EF4-FFF2-40B4-BE49-F238E27FC236}">
                <a16:creationId xmlns:a16="http://schemas.microsoft.com/office/drawing/2014/main" id="{266F0CD5-3377-41DD-BA2E-A7652F77A65D}"/>
              </a:ext>
            </a:extLst>
          </p:cNvPr>
          <p:cNvSpPr>
            <a:spLocks xmlns:a="http://schemas.openxmlformats.org/drawingml/2006/main" noGrp="1"/>
          </p:cNvSpPr>
          <p:nvPr/>
        </p:nvSpPr>
        <p:spPr>
          <a:xfrm xmlns:a="http://schemas.openxmlformats.org/drawingml/2006/main">
            <a:off x="4286250" y="2571750"/>
            <a:ext cx="3238500" cy="1952625"/>
          </a:xfrm>
          <a:prstGeom xmlns:a="http://schemas.openxmlformats.org/drawingml/2006/main" prst="roundRect">
            <a:avLst>
              <a:gd name="adj" fmla="val 5854"/>
            </a:avLst>
          </a:prstGeom>
          <a:solidFill xmlns:a="http://schemas.openxmlformats.org/drawingml/2006/main">
            <a:srgbClr val="EAF7FC"/>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E13C8DD6-9C8E-4602-9650-FECF1D0A397F}"/>
              </a:ext>
            </a:extLst>
          </p:cNvPr>
          <p:cNvSpPr>
            <a:spLocks xmlns:a="http://schemas.openxmlformats.org/drawingml/2006/main" noGrp="1"/>
          </p:cNvSpPr>
          <p:nvPr/>
        </p:nvSpPr>
        <p:spPr>
          <a:xfrm xmlns:a="http://schemas.openxmlformats.org/drawingml/2006/main">
            <a:off x="4495800" y="2781300"/>
            <a:ext cx="476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55BDEB"/>
                </a:solidFill>
              </a:defRPr>
            </a:pPr>
            <a:r>
              <a:rPr sz="1650" b="1">
                <a:solidFill>
                  <a:srgbClr val="55BDEB"/>
                </a:solidFill>
              </a:rPr>
              <a:t>02</a:t>
            </a:r>
          </a:p>
        </p:txBody>
      </p:sp>
      <p:sp>
        <p:nvSpPr>
          <p:cNvPr id="14" name="">
            <a:extLst xmlns:a="http://schemas.openxmlformats.org/drawingml/2006/main">
              <a:ext uri="{FF2B5EF4-FFF2-40B4-BE49-F238E27FC236}">
                <a16:creationId xmlns:a16="http://schemas.microsoft.com/office/drawing/2014/main" id="{33A5F3C2-04BD-459F-B993-4B0D679B4F70}"/>
              </a:ext>
            </a:extLst>
          </p:cNvPr>
          <p:cNvSpPr>
            <a:spLocks xmlns:a="http://schemas.openxmlformats.org/drawingml/2006/main" noGrp="1"/>
          </p:cNvSpPr>
          <p:nvPr/>
        </p:nvSpPr>
        <p:spPr>
          <a:xfrm xmlns:a="http://schemas.openxmlformats.org/drawingml/2006/main">
            <a:off x="4495800" y="3238500"/>
            <a:ext cx="2762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75" b="1">
                <a:solidFill>
                  <a:srgbClr val="123B5D"/>
                </a:solidFill>
              </a:defRPr>
            </a:pPr>
            <a:r>
              <a:rPr sz="2175" b="1">
                <a:solidFill>
                  <a:srgbClr val="123B5D"/>
                </a:solidFill>
              </a:rPr>
              <a:t>Adjust</a:t>
            </a:r>
          </a:p>
        </p:txBody>
      </p:sp>
      <p:sp>
        <p:nvSpPr>
          <p:cNvPr id="15" name="">
            <a:extLst xmlns:a="http://schemas.openxmlformats.org/drawingml/2006/main">
              <a:ext uri="{FF2B5EF4-FFF2-40B4-BE49-F238E27FC236}">
                <a16:creationId xmlns:a16="http://schemas.microsoft.com/office/drawing/2014/main" id="{F4F9A753-59EE-4072-BE04-9A089A3127CB}"/>
              </a:ext>
            </a:extLst>
          </p:cNvPr>
          <p:cNvSpPr>
            <a:spLocks xmlns:a="http://schemas.openxmlformats.org/drawingml/2006/main" noGrp="1"/>
          </p:cNvSpPr>
          <p:nvPr/>
        </p:nvSpPr>
        <p:spPr>
          <a:xfrm xmlns:a="http://schemas.openxmlformats.org/drawingml/2006/main">
            <a:off x="4495800" y="3714750"/>
            <a:ext cx="27622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00" b="0">
                <a:solidFill>
                  <a:srgbClr val="152231"/>
                </a:solidFill>
              </a:defRPr>
            </a:pPr>
            <a:r>
              <a:rPr sz="1500" b="0">
                <a:solidFill>
                  <a:srgbClr val="152231"/>
                </a:solidFill>
              </a:rPr>
              <a:t>Cool room, layers, fan, paced breathing</a:t>
            </a:r>
          </a:p>
        </p:txBody>
      </p:sp>
      <p:sp>
        <p:nvSpPr>
          <p:cNvPr id="16" name="">
            <a:extLst xmlns:a="http://schemas.openxmlformats.org/drawingml/2006/main">
              <a:ext uri="{FF2B5EF4-FFF2-40B4-BE49-F238E27FC236}">
                <a16:creationId xmlns:a16="http://schemas.microsoft.com/office/drawing/2014/main" id="{96C3EFB9-3619-46F2-B179-87ECFEF61EE1}"/>
              </a:ext>
            </a:extLst>
          </p:cNvPr>
          <p:cNvSpPr>
            <a:spLocks xmlns:a="http://schemas.openxmlformats.org/drawingml/2006/main" noGrp="1"/>
          </p:cNvSpPr>
          <p:nvPr/>
        </p:nvSpPr>
        <p:spPr>
          <a:xfrm xmlns:a="http://schemas.openxmlformats.org/drawingml/2006/main">
            <a:off x="7905750" y="2571750"/>
            <a:ext cx="3238500" cy="1952625"/>
          </a:xfrm>
          <a:prstGeom xmlns:a="http://schemas.openxmlformats.org/drawingml/2006/main" prst="roundRect">
            <a:avLst>
              <a:gd name="adj" fmla="val 5854"/>
            </a:avLst>
          </a:prstGeom>
          <a:solidFill xmlns:a="http://schemas.openxmlformats.org/drawingml/2006/main">
            <a:srgbClr val="F6F1E9"/>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BF263AA7-BEAB-4AFB-953D-80FDC6C89296}"/>
              </a:ext>
            </a:extLst>
          </p:cNvPr>
          <p:cNvSpPr>
            <a:spLocks xmlns:a="http://schemas.openxmlformats.org/drawingml/2006/main" noGrp="1"/>
          </p:cNvSpPr>
          <p:nvPr/>
        </p:nvSpPr>
        <p:spPr>
          <a:xfrm xmlns:a="http://schemas.openxmlformats.org/drawingml/2006/main">
            <a:off x="8115300" y="2781300"/>
            <a:ext cx="476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55BDEB"/>
                </a:solidFill>
              </a:defRPr>
            </a:pPr>
            <a:r>
              <a:rPr sz="1650" b="1">
                <a:solidFill>
                  <a:srgbClr val="55BDEB"/>
                </a:solidFill>
              </a:rPr>
              <a:t>03</a:t>
            </a:r>
          </a:p>
        </p:txBody>
      </p:sp>
      <p:sp>
        <p:nvSpPr>
          <p:cNvPr id="18" name="">
            <a:extLst xmlns:a="http://schemas.openxmlformats.org/drawingml/2006/main">
              <a:ext uri="{FF2B5EF4-FFF2-40B4-BE49-F238E27FC236}">
                <a16:creationId xmlns:a16="http://schemas.microsoft.com/office/drawing/2014/main" id="{CBE0CD0D-6637-4286-961B-5E7549D63FAE}"/>
              </a:ext>
            </a:extLst>
          </p:cNvPr>
          <p:cNvSpPr>
            <a:spLocks xmlns:a="http://schemas.openxmlformats.org/drawingml/2006/main" noGrp="1"/>
          </p:cNvSpPr>
          <p:nvPr/>
        </p:nvSpPr>
        <p:spPr>
          <a:xfrm xmlns:a="http://schemas.openxmlformats.org/drawingml/2006/main">
            <a:off x="8115300" y="3238500"/>
            <a:ext cx="2762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75" b="1">
                <a:solidFill>
                  <a:srgbClr val="123B5D"/>
                </a:solidFill>
              </a:defRPr>
            </a:pPr>
            <a:r>
              <a:rPr sz="2175" b="1">
                <a:solidFill>
                  <a:srgbClr val="123B5D"/>
                </a:solidFill>
              </a:rPr>
              <a:t>Discuss</a:t>
            </a:r>
          </a:p>
        </p:txBody>
      </p:sp>
      <p:sp>
        <p:nvSpPr>
          <p:cNvPr id="19" name="">
            <a:extLst xmlns:a="http://schemas.openxmlformats.org/drawingml/2006/main">
              <a:ext uri="{FF2B5EF4-FFF2-40B4-BE49-F238E27FC236}">
                <a16:creationId xmlns:a16="http://schemas.microsoft.com/office/drawing/2014/main" id="{BF98726B-5508-4529-964D-E76948109CCB}"/>
              </a:ext>
            </a:extLst>
          </p:cNvPr>
          <p:cNvSpPr>
            <a:spLocks xmlns:a="http://schemas.openxmlformats.org/drawingml/2006/main" noGrp="1"/>
          </p:cNvSpPr>
          <p:nvPr/>
        </p:nvSpPr>
        <p:spPr>
          <a:xfrm xmlns:a="http://schemas.openxmlformats.org/drawingml/2006/main">
            <a:off x="8115300" y="3714750"/>
            <a:ext cx="27622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00" b="0">
                <a:solidFill>
                  <a:srgbClr val="152231"/>
                </a:solidFill>
              </a:defRPr>
            </a:pPr>
            <a:r>
              <a:rPr sz="1500" b="0">
                <a:solidFill>
                  <a:srgbClr val="152231"/>
                </a:solidFill>
              </a:rPr>
              <a:t>Medication if symptoms disrupt life</a:t>
            </a:r>
          </a:p>
        </p:txBody>
      </p:sp>
      <p:sp>
        <p:nvSpPr>
          <p:cNvPr id="20" name="">
            <a:extLst xmlns:a="http://schemas.openxmlformats.org/drawingml/2006/main">
              <a:ext uri="{FF2B5EF4-FFF2-40B4-BE49-F238E27FC236}">
                <a16:creationId xmlns:a16="http://schemas.microsoft.com/office/drawing/2014/main" id="{6CEFDA01-0B8F-452E-96BA-D003D1A8B60E}"/>
              </a:ext>
            </a:extLst>
          </p:cNvPr>
          <p:cNvSpPr>
            <a:spLocks xmlns:a="http://schemas.openxmlformats.org/drawingml/2006/main" noGrp="1"/>
          </p:cNvSpPr>
          <p:nvPr/>
        </p:nvSpPr>
        <p:spPr>
          <a:xfrm xmlns:a="http://schemas.openxmlformats.org/drawingml/2006/main">
            <a:off x="666750" y="5000625"/>
            <a:ext cx="103822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1">
                <a:solidFill>
                  <a:srgbClr val="337A61"/>
                </a:solidFill>
              </a:defRPr>
            </a:pPr>
            <a:r>
              <a:rPr sz="1725" b="1">
                <a:solidFill>
                  <a:srgbClr val="337A61"/>
                </a:solidFill>
              </a:rPr>
              <a:t>Treatment decisions should be based on symptom burden—not on a need to ‘prove’ suffering.</a:t>
            </a:r>
          </a:p>
        </p:txBody>
      </p:sp>
    </p:spTree>
    <p:extLst>
      <p:ext uri="{BB962C8B-B14F-4D97-AF65-F5344CB8AC3E}">
        <p14:creationId xmlns:p14="http://schemas.microsoft.com/office/powerpoint/2010/main" val="21546362"/>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80584E83-CDFF-49EC-9717-5F1099E36E83}"/>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125FF0B1-81F6-4F0A-915D-2532D92DA025}"/>
              </a:ext>
            </a:extLst>
          </p:cNvPr>
          <p:cNvSpPr>
            <a:spLocks xmlns:a="http://schemas.openxmlformats.org/drawingml/2006/main" noGrp="1"/>
          </p:cNvSpPr>
          <p:nvPr/>
        </p:nvSpPr>
        <p:spPr>
          <a:xfrm xmlns:a="http://schemas.openxmlformats.org/drawingml/2006/main">
            <a:off x="590550" y="285750"/>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687584"/>
                </a:solidFill>
              </a:defRPr>
            </a:pPr>
            <a:r>
              <a:rPr sz="1050" b="1">
                <a:solidFill>
                  <a:srgbClr val="687584"/>
                </a:solidFill>
              </a:rPr>
              <a:t>BRAIN &amp; WELL-BEING</a:t>
            </a:r>
          </a:p>
        </p:txBody>
      </p:sp>
      <p:sp>
        <p:nvSpPr>
          <p:cNvPr id="3" name="">
            <a:extLst xmlns:a="http://schemas.openxmlformats.org/drawingml/2006/main">
              <a:ext uri="{FF2B5EF4-FFF2-40B4-BE49-F238E27FC236}">
                <a16:creationId xmlns:a16="http://schemas.microsoft.com/office/drawing/2014/main" id="{5BA318EA-221F-4D9E-BC3E-78681EF304F1}"/>
              </a:ext>
            </a:extLst>
          </p:cNvPr>
          <p:cNvSpPr>
            <a:spLocks xmlns:a="http://schemas.openxmlformats.org/drawingml/2006/main" noGrp="1"/>
          </p:cNvSpPr>
          <p:nvPr/>
        </p:nvSpPr>
        <p:spPr>
          <a:xfrm xmlns:a="http://schemas.openxmlformats.org/drawingml/2006/main">
            <a:off x="590550" y="628650"/>
            <a:ext cx="10953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850" b="1">
                <a:solidFill>
                  <a:srgbClr val="123B5D"/>
                </a:solidFill>
              </a:defRPr>
            </a:pPr>
            <a:r>
              <a:rPr sz="2850" b="1">
                <a:solidFill>
                  <a:srgbClr val="123B5D"/>
                </a:solidFill>
              </a:rPr>
              <a:t>Sleep, mood and concentration often interact</a:t>
            </a:r>
          </a:p>
        </p:txBody>
      </p:sp>
      <p:sp>
        <p:nvSpPr>
          <p:cNvPr id="4" name="">
            <a:extLst xmlns:a="http://schemas.openxmlformats.org/drawingml/2006/main">
              <a:ext uri="{FF2B5EF4-FFF2-40B4-BE49-F238E27FC236}">
                <a16:creationId xmlns:a16="http://schemas.microsoft.com/office/drawing/2014/main" id="{E746A416-C958-4DED-96C2-190C72AF2708}"/>
              </a:ext>
            </a:extLst>
          </p:cNvPr>
          <p:cNvSpPr>
            <a:spLocks xmlns:a="http://schemas.openxmlformats.org/drawingml/2006/main" noGrp="1"/>
          </p:cNvSpPr>
          <p:nvPr/>
        </p:nvSpPr>
        <p:spPr>
          <a:xfrm xmlns:a="http://schemas.openxmlformats.org/drawingml/2006/main">
            <a:off x="590550" y="1304925"/>
            <a:ext cx="10953750" cy="19050"/>
          </a:xfrm>
          <a:prstGeom xmlns:a="http://schemas.openxmlformats.org/drawingml/2006/main" prst="rect">
            <a:avLst/>
          </a:prstGeom>
          <a:solidFill xmlns:a="http://schemas.openxmlformats.org/drawingml/2006/main">
            <a:srgbClr val="CCD5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C3846C2E-5BC9-4B89-8BE2-C7AB65A422FB}"/>
              </a:ext>
            </a:extLst>
          </p:cNvPr>
          <p:cNvSpPr>
            <a:spLocks xmlns:a="http://schemas.openxmlformats.org/drawingml/2006/main" noGrp="1"/>
          </p:cNvSpPr>
          <p:nvPr/>
        </p:nvSpPr>
        <p:spPr>
          <a:xfrm xmlns:a="http://schemas.openxmlformats.org/drawingml/2006/main">
            <a:off x="590550" y="647700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0">
                <a:solidFill>
                  <a:srgbClr val="687584"/>
                </a:solidFill>
              </a:defRPr>
            </a:pPr>
            <a:r>
              <a:rPr sz="900" b="0">
                <a:solidFill>
                  <a:srgbClr val="687584"/>
                </a:solidFill>
              </a:rPr>
              <a:t>AGGSO 2000 Set • Health Education Series</a:t>
            </a:r>
          </a:p>
        </p:txBody>
      </p:sp>
      <p:sp>
        <p:nvSpPr>
          <p:cNvPr id="6" name="">
            <a:extLst xmlns:a="http://schemas.openxmlformats.org/drawingml/2006/main">
              <a:ext uri="{FF2B5EF4-FFF2-40B4-BE49-F238E27FC236}">
                <a16:creationId xmlns:a16="http://schemas.microsoft.com/office/drawing/2014/main" id="{F5302BB3-4A31-4820-881F-0F4B9B60A0BE}"/>
              </a:ext>
            </a:extLst>
          </p:cNvPr>
          <p:cNvSpPr>
            <a:spLocks xmlns:a="http://schemas.openxmlformats.org/drawingml/2006/main" noGrp="1"/>
          </p:cNvSpPr>
          <p:nvPr/>
        </p:nvSpPr>
        <p:spPr>
          <a:xfrm xmlns:a="http://schemas.openxmlformats.org/drawingml/2006/main">
            <a:off x="11096625" y="6429375"/>
            <a:ext cx="428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87584"/>
                </a:solidFill>
              </a:defRPr>
            </a:pPr>
            <a:r>
              <a:rPr sz="975" b="1">
                <a:solidFill>
                  <a:srgbClr val="687584"/>
                </a:solidFill>
              </a:rPr>
              <a:t>08</a:t>
            </a:r>
          </a:p>
        </p:txBody>
      </p:sp>
      <p:sp>
        <p:nvSpPr>
          <p:cNvPr id="7" name="">
            <a:extLst xmlns:a="http://schemas.openxmlformats.org/drawingml/2006/main">
              <a:ext uri="{FF2B5EF4-FFF2-40B4-BE49-F238E27FC236}">
                <a16:creationId xmlns:a16="http://schemas.microsoft.com/office/drawing/2014/main" id="{00F3FAD3-338D-4F4E-9631-DFE0FBF8E48C}"/>
              </a:ext>
            </a:extLst>
          </p:cNvPr>
          <p:cNvSpPr>
            <a:spLocks xmlns:a="http://schemas.openxmlformats.org/drawingml/2006/main" noGrp="1"/>
          </p:cNvSpPr>
          <p:nvPr/>
        </p:nvSpPr>
        <p:spPr>
          <a:xfrm xmlns:a="http://schemas.openxmlformats.org/drawingml/2006/main">
            <a:off x="666750" y="1666875"/>
            <a:ext cx="10858500" cy="857250"/>
          </a:xfrm>
          <a:prstGeom xmlns:a="http://schemas.openxmlformats.org/drawingml/2006/main" prst="roundRect">
            <a:avLst>
              <a:gd name="adj" fmla="val 13333"/>
            </a:avLst>
          </a:prstGeom>
          <a:solidFill xmlns:a="http://schemas.openxmlformats.org/drawingml/2006/main">
            <a:srgbClr val="123B5D"/>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682F7DC1-8939-4F2A-B12D-8A92B0E9860B}"/>
              </a:ext>
            </a:extLst>
          </p:cNvPr>
          <p:cNvSpPr>
            <a:spLocks xmlns:a="http://schemas.openxmlformats.org/drawingml/2006/main" noGrp="1"/>
          </p:cNvSpPr>
          <p:nvPr/>
        </p:nvSpPr>
        <p:spPr>
          <a:xfrm xmlns:a="http://schemas.openxmlformats.org/drawingml/2006/main">
            <a:off x="1000125" y="1666875"/>
            <a:ext cx="10191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025" b="1">
                <a:solidFill>
                  <a:srgbClr val="FFFFFF"/>
                </a:solidFill>
              </a:defRPr>
            </a:pPr>
            <a:r>
              <a:rPr sz="2025" b="1">
                <a:solidFill>
                  <a:srgbClr val="FFFFFF"/>
                </a:solidFill>
              </a:rPr>
              <a:t>Night sweats → broken sleep → fatigue → irritability and poor concentration</a:t>
            </a:r>
          </a:p>
        </p:txBody>
      </p:sp>
      <p:sp>
        <p:nvSpPr>
          <p:cNvPr id="9" name="">
            <a:extLst xmlns:a="http://schemas.openxmlformats.org/drawingml/2006/main">
              <a:ext uri="{FF2B5EF4-FFF2-40B4-BE49-F238E27FC236}">
                <a16:creationId xmlns:a16="http://schemas.microsoft.com/office/drawing/2014/main" id="{3CAC6483-39A6-428E-8B5E-29FEBFDC3964}"/>
              </a:ext>
            </a:extLst>
          </p:cNvPr>
          <p:cNvSpPr>
            <a:spLocks xmlns:a="http://schemas.openxmlformats.org/drawingml/2006/main" noGrp="1"/>
          </p:cNvSpPr>
          <p:nvPr/>
        </p:nvSpPr>
        <p:spPr>
          <a:xfrm xmlns:a="http://schemas.openxmlformats.org/drawingml/2006/main">
            <a:off x="666750" y="3048000"/>
            <a:ext cx="3143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1">
                <a:solidFill>
                  <a:srgbClr val="123B5D"/>
                </a:solidFill>
              </a:defRPr>
            </a:pPr>
            <a:r>
              <a:rPr sz="2100" b="1">
                <a:solidFill>
                  <a:srgbClr val="123B5D"/>
                </a:solidFill>
              </a:rPr>
              <a:t>Sleep</a:t>
            </a:r>
          </a:p>
        </p:txBody>
      </p:sp>
      <p:sp>
        <p:nvSpPr>
          <p:cNvPr id="10" name="">
            <a:extLst xmlns:a="http://schemas.openxmlformats.org/drawingml/2006/main">
              <a:ext uri="{FF2B5EF4-FFF2-40B4-BE49-F238E27FC236}">
                <a16:creationId xmlns:a16="http://schemas.microsoft.com/office/drawing/2014/main" id="{0CD69FEF-2036-4565-9002-F0D66284C8B1}"/>
              </a:ext>
            </a:extLst>
          </p:cNvPr>
          <p:cNvSpPr>
            <a:spLocks xmlns:a="http://schemas.openxmlformats.org/drawingml/2006/main" noGrp="1"/>
          </p:cNvSpPr>
          <p:nvPr/>
        </p:nvSpPr>
        <p:spPr>
          <a:xfrm xmlns:a="http://schemas.openxmlformats.org/drawingml/2006/main">
            <a:off x="666750" y="3524250"/>
            <a:ext cx="3143250" cy="28575"/>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C010A8BF-63C3-4188-ADC9-B7C8030A67B7}"/>
              </a:ext>
            </a:extLst>
          </p:cNvPr>
          <p:cNvSpPr>
            <a:spLocks xmlns:a="http://schemas.openxmlformats.org/drawingml/2006/main" noGrp="1"/>
          </p:cNvSpPr>
          <p:nvPr/>
        </p:nvSpPr>
        <p:spPr>
          <a:xfrm xmlns:a="http://schemas.openxmlformats.org/drawingml/2006/main">
            <a:off x="666750" y="3790950"/>
            <a:ext cx="314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52231"/>
                </a:solidFill>
              </a:defRPr>
            </a:pPr>
            <a:r>
              <a:rPr sz="1575" b="0">
                <a:solidFill>
                  <a:srgbClr val="152231"/>
                </a:solidFill>
              </a:rPr>
              <a:t>Regular schedule • cool room • limit late caffeine/alcohol</a:t>
            </a:r>
          </a:p>
        </p:txBody>
      </p:sp>
      <p:sp>
        <p:nvSpPr>
          <p:cNvPr id="12" name="">
            <a:extLst xmlns:a="http://schemas.openxmlformats.org/drawingml/2006/main">
              <a:ext uri="{FF2B5EF4-FFF2-40B4-BE49-F238E27FC236}">
                <a16:creationId xmlns:a16="http://schemas.microsoft.com/office/drawing/2014/main" id="{D4954987-9D6B-4E5A-B074-3C627B3A6B3A}"/>
              </a:ext>
            </a:extLst>
          </p:cNvPr>
          <p:cNvSpPr>
            <a:spLocks xmlns:a="http://schemas.openxmlformats.org/drawingml/2006/main" noGrp="1"/>
          </p:cNvSpPr>
          <p:nvPr/>
        </p:nvSpPr>
        <p:spPr>
          <a:xfrm xmlns:a="http://schemas.openxmlformats.org/drawingml/2006/main">
            <a:off x="4286250" y="3048000"/>
            <a:ext cx="3143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1">
                <a:solidFill>
                  <a:srgbClr val="123B5D"/>
                </a:solidFill>
              </a:defRPr>
            </a:pPr>
            <a:r>
              <a:rPr sz="2100" b="1">
                <a:solidFill>
                  <a:srgbClr val="123B5D"/>
                </a:solidFill>
              </a:rPr>
              <a:t>Mood</a:t>
            </a:r>
          </a:p>
        </p:txBody>
      </p:sp>
      <p:sp>
        <p:nvSpPr>
          <p:cNvPr id="13" name="">
            <a:extLst xmlns:a="http://schemas.openxmlformats.org/drawingml/2006/main">
              <a:ext uri="{FF2B5EF4-FFF2-40B4-BE49-F238E27FC236}">
                <a16:creationId xmlns:a16="http://schemas.microsoft.com/office/drawing/2014/main" id="{F1D7CBBF-0129-4E9E-85F9-B25DE43493FF}"/>
              </a:ext>
            </a:extLst>
          </p:cNvPr>
          <p:cNvSpPr>
            <a:spLocks xmlns:a="http://schemas.openxmlformats.org/drawingml/2006/main" noGrp="1"/>
          </p:cNvSpPr>
          <p:nvPr/>
        </p:nvSpPr>
        <p:spPr>
          <a:xfrm xmlns:a="http://schemas.openxmlformats.org/drawingml/2006/main">
            <a:off x="4286250" y="3524250"/>
            <a:ext cx="3143250" cy="28575"/>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A374B284-9047-4CA6-972B-8B6C86B4B842}"/>
              </a:ext>
            </a:extLst>
          </p:cNvPr>
          <p:cNvSpPr>
            <a:spLocks xmlns:a="http://schemas.openxmlformats.org/drawingml/2006/main" noGrp="1"/>
          </p:cNvSpPr>
          <p:nvPr/>
        </p:nvSpPr>
        <p:spPr>
          <a:xfrm xmlns:a="http://schemas.openxmlformats.org/drawingml/2006/main">
            <a:off x="4286250" y="3790950"/>
            <a:ext cx="314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52231"/>
                </a:solidFill>
              </a:defRPr>
            </a:pPr>
            <a:r>
              <a:rPr sz="1575" b="0">
                <a:solidFill>
                  <a:srgbClr val="152231"/>
                </a:solidFill>
              </a:rPr>
              <a:t>Talk therapy, social support and medication when indicated</a:t>
            </a:r>
          </a:p>
        </p:txBody>
      </p:sp>
      <p:sp>
        <p:nvSpPr>
          <p:cNvPr id="15" name="">
            <a:extLst xmlns:a="http://schemas.openxmlformats.org/drawingml/2006/main">
              <a:ext uri="{FF2B5EF4-FFF2-40B4-BE49-F238E27FC236}">
                <a16:creationId xmlns:a16="http://schemas.microsoft.com/office/drawing/2014/main" id="{490DE891-6A61-48A8-8F80-892B335E8BB9}"/>
              </a:ext>
            </a:extLst>
          </p:cNvPr>
          <p:cNvSpPr>
            <a:spLocks xmlns:a="http://schemas.openxmlformats.org/drawingml/2006/main" noGrp="1"/>
          </p:cNvSpPr>
          <p:nvPr/>
        </p:nvSpPr>
        <p:spPr>
          <a:xfrm xmlns:a="http://schemas.openxmlformats.org/drawingml/2006/main">
            <a:off x="7905750" y="3048000"/>
            <a:ext cx="3143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1">
                <a:solidFill>
                  <a:srgbClr val="123B5D"/>
                </a:solidFill>
              </a:defRPr>
            </a:pPr>
            <a:r>
              <a:rPr sz="2100" b="1">
                <a:solidFill>
                  <a:srgbClr val="123B5D"/>
                </a:solidFill>
              </a:rPr>
              <a:t>Brain fog</a:t>
            </a:r>
          </a:p>
        </p:txBody>
      </p:sp>
      <p:sp>
        <p:nvSpPr>
          <p:cNvPr id="16" name="">
            <a:extLst xmlns:a="http://schemas.openxmlformats.org/drawingml/2006/main">
              <a:ext uri="{FF2B5EF4-FFF2-40B4-BE49-F238E27FC236}">
                <a16:creationId xmlns:a16="http://schemas.microsoft.com/office/drawing/2014/main" id="{8BA51EEB-E938-4180-ACC0-9EE87137498C}"/>
              </a:ext>
            </a:extLst>
          </p:cNvPr>
          <p:cNvSpPr>
            <a:spLocks xmlns:a="http://schemas.openxmlformats.org/drawingml/2006/main" noGrp="1"/>
          </p:cNvSpPr>
          <p:nvPr/>
        </p:nvSpPr>
        <p:spPr>
          <a:xfrm xmlns:a="http://schemas.openxmlformats.org/drawingml/2006/main">
            <a:off x="7905750" y="3524250"/>
            <a:ext cx="3143250" cy="28575"/>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26AAA228-0B3A-4090-8FB7-A583C0A0D922}"/>
              </a:ext>
            </a:extLst>
          </p:cNvPr>
          <p:cNvSpPr>
            <a:spLocks xmlns:a="http://schemas.openxmlformats.org/drawingml/2006/main" noGrp="1"/>
          </p:cNvSpPr>
          <p:nvPr/>
        </p:nvSpPr>
        <p:spPr>
          <a:xfrm xmlns:a="http://schemas.openxmlformats.org/drawingml/2006/main">
            <a:off x="7905750" y="3790950"/>
            <a:ext cx="314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52231"/>
                </a:solidFill>
              </a:defRPr>
            </a:pPr>
            <a:r>
              <a:rPr sz="1575" b="0">
                <a:solidFill>
                  <a:srgbClr val="152231"/>
                </a:solidFill>
              </a:rPr>
              <a:t>Reduce multitasking • use reminders • protect sleep and movement</a:t>
            </a:r>
          </a:p>
        </p:txBody>
      </p:sp>
      <p:sp>
        <p:nvSpPr>
          <p:cNvPr id="18" name="">
            <a:extLst xmlns:a="http://schemas.openxmlformats.org/drawingml/2006/main">
              <a:ext uri="{FF2B5EF4-FFF2-40B4-BE49-F238E27FC236}">
                <a16:creationId xmlns:a16="http://schemas.microsoft.com/office/drawing/2014/main" id="{B9972AAB-5B0D-4C08-8A1C-06D2F6B7A842}"/>
              </a:ext>
            </a:extLst>
          </p:cNvPr>
          <p:cNvSpPr>
            <a:spLocks xmlns:a="http://schemas.openxmlformats.org/drawingml/2006/main" noGrp="1"/>
          </p:cNvSpPr>
          <p:nvPr/>
        </p:nvSpPr>
        <p:spPr>
          <a:xfrm xmlns:a="http://schemas.openxmlformats.org/drawingml/2006/main">
            <a:off x="685800" y="5286375"/>
            <a:ext cx="10287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B13B45"/>
                </a:solidFill>
              </a:defRPr>
            </a:pPr>
            <a:r>
              <a:rPr sz="1650" b="1">
                <a:solidFill>
                  <a:srgbClr val="B13B45"/>
                </a:solidFill>
              </a:rPr>
              <a:t>Seek urgent help for thoughts of self-harm or inability to stay safe.</a:t>
            </a:r>
          </a:p>
        </p:txBody>
      </p:sp>
    </p:spTree>
    <p:extLst>
      <p:ext uri="{BB962C8B-B14F-4D97-AF65-F5344CB8AC3E}">
        <p14:creationId xmlns:p14="http://schemas.microsoft.com/office/powerpoint/2010/main" val="456174870"/>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5C485CDC-AD8A-4394-BD5E-2B7337A806A9}"/>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DE085EF9-8E5F-42B8-B57D-234C0143B3B6}"/>
              </a:ext>
            </a:extLst>
          </p:cNvPr>
          <p:cNvSpPr>
            <a:spLocks xmlns:a="http://schemas.openxmlformats.org/drawingml/2006/main" noGrp="1"/>
          </p:cNvSpPr>
          <p:nvPr/>
        </p:nvSpPr>
        <p:spPr>
          <a:xfrm xmlns:a="http://schemas.openxmlformats.org/drawingml/2006/main">
            <a:off x="590550" y="285750"/>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687584"/>
                </a:solidFill>
              </a:defRPr>
            </a:pPr>
            <a:r>
              <a:rPr sz="1050" b="1">
                <a:solidFill>
                  <a:srgbClr val="687584"/>
                </a:solidFill>
              </a:rPr>
              <a:t>GENITOURINARY HEALTH</a:t>
            </a:r>
          </a:p>
        </p:txBody>
      </p:sp>
      <p:sp>
        <p:nvSpPr>
          <p:cNvPr id="3" name="">
            <a:extLst xmlns:a="http://schemas.openxmlformats.org/drawingml/2006/main">
              <a:ext uri="{FF2B5EF4-FFF2-40B4-BE49-F238E27FC236}">
                <a16:creationId xmlns:a16="http://schemas.microsoft.com/office/drawing/2014/main" id="{9DA531C7-4C01-4394-8BD3-07553A96D2C1}"/>
              </a:ext>
            </a:extLst>
          </p:cNvPr>
          <p:cNvSpPr>
            <a:spLocks xmlns:a="http://schemas.openxmlformats.org/drawingml/2006/main" noGrp="1"/>
          </p:cNvSpPr>
          <p:nvPr/>
        </p:nvSpPr>
        <p:spPr>
          <a:xfrm xmlns:a="http://schemas.openxmlformats.org/drawingml/2006/main">
            <a:off x="590550" y="628650"/>
            <a:ext cx="10953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850" b="1">
                <a:solidFill>
                  <a:srgbClr val="123B5D"/>
                </a:solidFill>
              </a:defRPr>
            </a:pPr>
            <a:r>
              <a:rPr sz="2850" b="1">
                <a:solidFill>
                  <a:srgbClr val="123B5D"/>
                </a:solidFill>
              </a:rPr>
              <a:t>Vaginal and urinary symptoms may worsen without treatment</a:t>
            </a:r>
          </a:p>
        </p:txBody>
      </p:sp>
      <p:sp>
        <p:nvSpPr>
          <p:cNvPr id="4" name="">
            <a:extLst xmlns:a="http://schemas.openxmlformats.org/drawingml/2006/main">
              <a:ext uri="{FF2B5EF4-FFF2-40B4-BE49-F238E27FC236}">
                <a16:creationId xmlns:a16="http://schemas.microsoft.com/office/drawing/2014/main" id="{DC03A940-1033-4D1E-9343-599C722B17A4}"/>
              </a:ext>
            </a:extLst>
          </p:cNvPr>
          <p:cNvSpPr>
            <a:spLocks xmlns:a="http://schemas.openxmlformats.org/drawingml/2006/main" noGrp="1"/>
          </p:cNvSpPr>
          <p:nvPr/>
        </p:nvSpPr>
        <p:spPr>
          <a:xfrm xmlns:a="http://schemas.openxmlformats.org/drawingml/2006/main">
            <a:off x="590550" y="1304925"/>
            <a:ext cx="10953750" cy="19050"/>
          </a:xfrm>
          <a:prstGeom xmlns:a="http://schemas.openxmlformats.org/drawingml/2006/main" prst="rect">
            <a:avLst/>
          </a:prstGeom>
          <a:solidFill xmlns:a="http://schemas.openxmlformats.org/drawingml/2006/main">
            <a:srgbClr val="CCD5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1A905B91-208D-4798-BD0C-6AE3096B02CD}"/>
              </a:ext>
            </a:extLst>
          </p:cNvPr>
          <p:cNvSpPr>
            <a:spLocks xmlns:a="http://schemas.openxmlformats.org/drawingml/2006/main" noGrp="1"/>
          </p:cNvSpPr>
          <p:nvPr/>
        </p:nvSpPr>
        <p:spPr>
          <a:xfrm xmlns:a="http://schemas.openxmlformats.org/drawingml/2006/main">
            <a:off x="590550" y="647700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0">
                <a:solidFill>
                  <a:srgbClr val="687584"/>
                </a:solidFill>
              </a:defRPr>
            </a:pPr>
            <a:r>
              <a:rPr sz="900" b="0">
                <a:solidFill>
                  <a:srgbClr val="687584"/>
                </a:solidFill>
              </a:rPr>
              <a:t>AGGSO 2000 Set • Health Education Series</a:t>
            </a:r>
          </a:p>
        </p:txBody>
      </p:sp>
      <p:sp>
        <p:nvSpPr>
          <p:cNvPr id="6" name="">
            <a:extLst xmlns:a="http://schemas.openxmlformats.org/drawingml/2006/main">
              <a:ext uri="{FF2B5EF4-FFF2-40B4-BE49-F238E27FC236}">
                <a16:creationId xmlns:a16="http://schemas.microsoft.com/office/drawing/2014/main" id="{255728E8-1E28-4EA4-8729-34590AA1A0D2}"/>
              </a:ext>
            </a:extLst>
          </p:cNvPr>
          <p:cNvSpPr>
            <a:spLocks xmlns:a="http://schemas.openxmlformats.org/drawingml/2006/main" noGrp="1"/>
          </p:cNvSpPr>
          <p:nvPr/>
        </p:nvSpPr>
        <p:spPr>
          <a:xfrm xmlns:a="http://schemas.openxmlformats.org/drawingml/2006/main">
            <a:off x="11096625" y="6429375"/>
            <a:ext cx="428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87584"/>
                </a:solidFill>
              </a:defRPr>
            </a:pPr>
            <a:r>
              <a:rPr sz="975" b="1">
                <a:solidFill>
                  <a:srgbClr val="687584"/>
                </a:solidFill>
              </a:rPr>
              <a:t>09</a:t>
            </a:r>
          </a:p>
        </p:txBody>
      </p:sp>
      <p:sp>
        <p:nvSpPr>
          <p:cNvPr id="7" name="">
            <a:extLst xmlns:a="http://schemas.openxmlformats.org/drawingml/2006/main">
              <a:ext uri="{FF2B5EF4-FFF2-40B4-BE49-F238E27FC236}">
                <a16:creationId xmlns:a16="http://schemas.microsoft.com/office/drawing/2014/main" id="{D3AAF4A8-120F-4E79-8248-AC494128B557}"/>
              </a:ext>
            </a:extLst>
          </p:cNvPr>
          <p:cNvSpPr>
            <a:spLocks xmlns:a="http://schemas.openxmlformats.org/drawingml/2006/main" noGrp="1"/>
          </p:cNvSpPr>
          <p:nvPr/>
        </p:nvSpPr>
        <p:spPr>
          <a:xfrm xmlns:a="http://schemas.openxmlformats.org/drawingml/2006/main">
            <a:off x="619125" y="1666875"/>
            <a:ext cx="6096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1">
                <a:solidFill>
                  <a:srgbClr val="123B5D"/>
                </a:solidFill>
              </a:defRPr>
            </a:pPr>
            <a:r>
              <a:rPr sz="2100" b="1">
                <a:solidFill>
                  <a:srgbClr val="123B5D"/>
                </a:solidFill>
              </a:rPr>
              <a:t>Genitourinary syndrome of menopause (GSM)</a:t>
            </a:r>
          </a:p>
        </p:txBody>
      </p:sp>
      <p:sp>
        <p:nvSpPr>
          <p:cNvPr id="8" name="">
            <a:extLst xmlns:a="http://schemas.openxmlformats.org/drawingml/2006/main">
              <a:ext uri="{FF2B5EF4-FFF2-40B4-BE49-F238E27FC236}">
                <a16:creationId xmlns:a16="http://schemas.microsoft.com/office/drawing/2014/main" id="{20F8269E-DE58-41C9-9AEA-451C7F772683}"/>
              </a:ext>
            </a:extLst>
          </p:cNvPr>
          <p:cNvSpPr>
            <a:spLocks xmlns:a="http://schemas.openxmlformats.org/drawingml/2006/main" noGrp="1"/>
          </p:cNvSpPr>
          <p:nvPr/>
        </p:nvSpPr>
        <p:spPr>
          <a:xfrm xmlns:a="http://schemas.openxmlformats.org/drawingml/2006/main">
            <a:off x="619125" y="2286000"/>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55BDEB"/>
                </a:solidFill>
              </a:defRPr>
            </a:pPr>
            <a:r>
              <a:rPr sz="1800" b="1">
                <a:solidFill>
                  <a:srgbClr val="55BDEB"/>
                </a:solidFill>
              </a:rPr>
              <a:t>•</a:t>
            </a:r>
          </a:p>
        </p:txBody>
      </p:sp>
      <p:sp>
        <p:nvSpPr>
          <p:cNvPr id="9" name="">
            <a:extLst xmlns:a="http://schemas.openxmlformats.org/drawingml/2006/main">
              <a:ext uri="{FF2B5EF4-FFF2-40B4-BE49-F238E27FC236}">
                <a16:creationId xmlns:a16="http://schemas.microsoft.com/office/drawing/2014/main" id="{E87EA14B-3389-4FF7-98AC-347CF282C8FE}"/>
              </a:ext>
            </a:extLst>
          </p:cNvPr>
          <p:cNvSpPr>
            <a:spLocks xmlns:a="http://schemas.openxmlformats.org/drawingml/2006/main" noGrp="1"/>
          </p:cNvSpPr>
          <p:nvPr/>
        </p:nvSpPr>
        <p:spPr>
          <a:xfrm xmlns:a="http://schemas.openxmlformats.org/drawingml/2006/main">
            <a:off x="904875" y="2286000"/>
            <a:ext cx="5048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0">
                <a:solidFill>
                  <a:srgbClr val="152231"/>
                </a:solidFill>
              </a:defRPr>
            </a:pPr>
            <a:r>
              <a:rPr sz="1800" b="0">
                <a:solidFill>
                  <a:srgbClr val="152231"/>
                </a:solidFill>
              </a:rPr>
              <a:t>Dryness, burning or irritation</a:t>
            </a:r>
          </a:p>
        </p:txBody>
      </p:sp>
      <p:sp>
        <p:nvSpPr>
          <p:cNvPr id="10" name="">
            <a:extLst xmlns:a="http://schemas.openxmlformats.org/drawingml/2006/main">
              <a:ext uri="{FF2B5EF4-FFF2-40B4-BE49-F238E27FC236}">
                <a16:creationId xmlns:a16="http://schemas.microsoft.com/office/drawing/2014/main" id="{FA6228FF-C317-46C7-955A-950A1A99D877}"/>
              </a:ext>
            </a:extLst>
          </p:cNvPr>
          <p:cNvSpPr>
            <a:spLocks xmlns:a="http://schemas.openxmlformats.org/drawingml/2006/main" noGrp="1"/>
          </p:cNvSpPr>
          <p:nvPr/>
        </p:nvSpPr>
        <p:spPr>
          <a:xfrm xmlns:a="http://schemas.openxmlformats.org/drawingml/2006/main">
            <a:off x="619125" y="2905125"/>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55BDEB"/>
                </a:solidFill>
              </a:defRPr>
            </a:pPr>
            <a:r>
              <a:rPr sz="1800" b="1">
                <a:solidFill>
                  <a:srgbClr val="55BDEB"/>
                </a:solidFill>
              </a:rPr>
              <a:t>•</a:t>
            </a:r>
          </a:p>
        </p:txBody>
      </p:sp>
      <p:sp>
        <p:nvSpPr>
          <p:cNvPr id="11" name="">
            <a:extLst xmlns:a="http://schemas.openxmlformats.org/drawingml/2006/main">
              <a:ext uri="{FF2B5EF4-FFF2-40B4-BE49-F238E27FC236}">
                <a16:creationId xmlns:a16="http://schemas.microsoft.com/office/drawing/2014/main" id="{D03A12C0-2044-473B-B88F-201D018CC2C9}"/>
              </a:ext>
            </a:extLst>
          </p:cNvPr>
          <p:cNvSpPr>
            <a:spLocks xmlns:a="http://schemas.openxmlformats.org/drawingml/2006/main" noGrp="1"/>
          </p:cNvSpPr>
          <p:nvPr/>
        </p:nvSpPr>
        <p:spPr>
          <a:xfrm xmlns:a="http://schemas.openxmlformats.org/drawingml/2006/main">
            <a:off x="904875" y="2905125"/>
            <a:ext cx="5048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0">
                <a:solidFill>
                  <a:srgbClr val="152231"/>
                </a:solidFill>
              </a:defRPr>
            </a:pPr>
            <a:r>
              <a:rPr sz="1800" b="0">
                <a:solidFill>
                  <a:srgbClr val="152231"/>
                </a:solidFill>
              </a:rPr>
              <a:t>Pain with penetration or reduced sexual comfort</a:t>
            </a:r>
          </a:p>
        </p:txBody>
      </p:sp>
      <p:sp>
        <p:nvSpPr>
          <p:cNvPr id="12" name="">
            <a:extLst xmlns:a="http://schemas.openxmlformats.org/drawingml/2006/main">
              <a:ext uri="{FF2B5EF4-FFF2-40B4-BE49-F238E27FC236}">
                <a16:creationId xmlns:a16="http://schemas.microsoft.com/office/drawing/2014/main" id="{52B18E6C-F77E-4AC5-8B3A-4F01EEF33D04}"/>
              </a:ext>
            </a:extLst>
          </p:cNvPr>
          <p:cNvSpPr>
            <a:spLocks xmlns:a="http://schemas.openxmlformats.org/drawingml/2006/main" noGrp="1"/>
          </p:cNvSpPr>
          <p:nvPr/>
        </p:nvSpPr>
        <p:spPr>
          <a:xfrm xmlns:a="http://schemas.openxmlformats.org/drawingml/2006/main">
            <a:off x="619125" y="3524250"/>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55BDEB"/>
                </a:solidFill>
              </a:defRPr>
            </a:pPr>
            <a:r>
              <a:rPr sz="1800" b="1">
                <a:solidFill>
                  <a:srgbClr val="55BDEB"/>
                </a:solidFill>
              </a:rPr>
              <a:t>•</a:t>
            </a:r>
          </a:p>
        </p:txBody>
      </p:sp>
      <p:sp>
        <p:nvSpPr>
          <p:cNvPr id="13" name="">
            <a:extLst xmlns:a="http://schemas.openxmlformats.org/drawingml/2006/main">
              <a:ext uri="{FF2B5EF4-FFF2-40B4-BE49-F238E27FC236}">
                <a16:creationId xmlns:a16="http://schemas.microsoft.com/office/drawing/2014/main" id="{4F2B6A73-7EE5-4012-A859-7FF857286B9A}"/>
              </a:ext>
            </a:extLst>
          </p:cNvPr>
          <p:cNvSpPr>
            <a:spLocks xmlns:a="http://schemas.openxmlformats.org/drawingml/2006/main" noGrp="1"/>
          </p:cNvSpPr>
          <p:nvPr/>
        </p:nvSpPr>
        <p:spPr>
          <a:xfrm xmlns:a="http://schemas.openxmlformats.org/drawingml/2006/main">
            <a:off x="904875" y="3524250"/>
            <a:ext cx="5048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0">
                <a:solidFill>
                  <a:srgbClr val="152231"/>
                </a:solidFill>
              </a:defRPr>
            </a:pPr>
            <a:r>
              <a:rPr sz="1800" b="0">
                <a:solidFill>
                  <a:srgbClr val="152231"/>
                </a:solidFill>
              </a:rPr>
              <a:t>Urinary urgency, discomfort or recurrent infections</a:t>
            </a:r>
          </a:p>
        </p:txBody>
      </p:sp>
      <p:sp>
        <p:nvSpPr>
          <p:cNvPr id="14" name="">
            <a:extLst xmlns:a="http://schemas.openxmlformats.org/drawingml/2006/main">
              <a:ext uri="{FF2B5EF4-FFF2-40B4-BE49-F238E27FC236}">
                <a16:creationId xmlns:a16="http://schemas.microsoft.com/office/drawing/2014/main" id="{4F1346B7-ACD7-4420-A858-AF9E93186A0A}"/>
              </a:ext>
            </a:extLst>
          </p:cNvPr>
          <p:cNvSpPr>
            <a:spLocks xmlns:a="http://schemas.openxmlformats.org/drawingml/2006/main" noGrp="1"/>
          </p:cNvSpPr>
          <p:nvPr/>
        </p:nvSpPr>
        <p:spPr>
          <a:xfrm xmlns:a="http://schemas.openxmlformats.org/drawingml/2006/main">
            <a:off x="6572250" y="1666875"/>
            <a:ext cx="4524375" cy="3429000"/>
          </a:xfrm>
          <a:prstGeom xmlns:a="http://schemas.openxmlformats.org/drawingml/2006/main" prst="roundRect">
            <a:avLst>
              <a:gd name="adj" fmla="val 3333"/>
            </a:avLst>
          </a:prstGeom>
          <a:solidFill xmlns:a="http://schemas.openxmlformats.org/drawingml/2006/main">
            <a:srgbClr val="EAF7FC"/>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6BFB9E7-A78D-4E87-AE66-CF99230E0046}"/>
              </a:ext>
            </a:extLst>
          </p:cNvPr>
          <p:cNvSpPr>
            <a:spLocks xmlns:a="http://schemas.openxmlformats.org/drawingml/2006/main" noGrp="1"/>
          </p:cNvSpPr>
          <p:nvPr/>
        </p:nvSpPr>
        <p:spPr>
          <a:xfrm xmlns:a="http://schemas.openxmlformats.org/drawingml/2006/main">
            <a:off x="6905625" y="1952625"/>
            <a:ext cx="3857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123B5D"/>
                </a:solidFill>
              </a:defRPr>
            </a:pPr>
            <a:r>
              <a:rPr sz="2025" b="1">
                <a:solidFill>
                  <a:srgbClr val="123B5D"/>
                </a:solidFill>
              </a:rPr>
              <a:t>Options to discuss</a:t>
            </a:r>
          </a:p>
        </p:txBody>
      </p:sp>
      <p:sp>
        <p:nvSpPr>
          <p:cNvPr id="16" name="">
            <a:extLst xmlns:a="http://schemas.openxmlformats.org/drawingml/2006/main">
              <a:ext uri="{FF2B5EF4-FFF2-40B4-BE49-F238E27FC236}">
                <a16:creationId xmlns:a16="http://schemas.microsoft.com/office/drawing/2014/main" id="{BF346D22-C002-4903-8CD9-8F3373D67A96}"/>
              </a:ext>
            </a:extLst>
          </p:cNvPr>
          <p:cNvSpPr>
            <a:spLocks xmlns:a="http://schemas.openxmlformats.org/drawingml/2006/main" noGrp="1"/>
          </p:cNvSpPr>
          <p:nvPr/>
        </p:nvSpPr>
        <p:spPr>
          <a:xfrm xmlns:a="http://schemas.openxmlformats.org/drawingml/2006/main">
            <a:off x="6905625" y="2571750"/>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55BDEB"/>
                </a:solidFill>
              </a:defRPr>
            </a:pPr>
            <a:r>
              <a:rPr sz="1575" b="1">
                <a:solidFill>
                  <a:srgbClr val="55BDEB"/>
                </a:solidFill>
              </a:rPr>
              <a:t>•</a:t>
            </a:r>
          </a:p>
        </p:txBody>
      </p:sp>
      <p:sp>
        <p:nvSpPr>
          <p:cNvPr id="17" name="">
            <a:extLst xmlns:a="http://schemas.openxmlformats.org/drawingml/2006/main">
              <a:ext uri="{FF2B5EF4-FFF2-40B4-BE49-F238E27FC236}">
                <a16:creationId xmlns:a16="http://schemas.microsoft.com/office/drawing/2014/main" id="{F4129B54-A2DA-4A0F-B48C-9ABD2E40498B}"/>
              </a:ext>
            </a:extLst>
          </p:cNvPr>
          <p:cNvSpPr>
            <a:spLocks xmlns:a="http://schemas.openxmlformats.org/drawingml/2006/main" noGrp="1"/>
          </p:cNvSpPr>
          <p:nvPr/>
        </p:nvSpPr>
        <p:spPr>
          <a:xfrm xmlns:a="http://schemas.openxmlformats.org/drawingml/2006/main">
            <a:off x="7191375" y="2571750"/>
            <a:ext cx="3524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52231"/>
                </a:solidFill>
              </a:defRPr>
            </a:pPr>
            <a:r>
              <a:rPr sz="1575" b="0">
                <a:solidFill>
                  <a:srgbClr val="152231"/>
                </a:solidFill>
              </a:rPr>
              <a:t>Vaginal moisturizers regularly</a:t>
            </a:r>
          </a:p>
        </p:txBody>
      </p:sp>
      <p:sp>
        <p:nvSpPr>
          <p:cNvPr id="18" name="">
            <a:extLst xmlns:a="http://schemas.openxmlformats.org/drawingml/2006/main">
              <a:ext uri="{FF2B5EF4-FFF2-40B4-BE49-F238E27FC236}">
                <a16:creationId xmlns:a16="http://schemas.microsoft.com/office/drawing/2014/main" id="{C005AEF8-4FA8-4467-8707-5986EE0C9607}"/>
              </a:ext>
            </a:extLst>
          </p:cNvPr>
          <p:cNvSpPr>
            <a:spLocks xmlns:a="http://schemas.openxmlformats.org/drawingml/2006/main" noGrp="1"/>
          </p:cNvSpPr>
          <p:nvPr/>
        </p:nvSpPr>
        <p:spPr>
          <a:xfrm xmlns:a="http://schemas.openxmlformats.org/drawingml/2006/main">
            <a:off x="6905625" y="3124200"/>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55BDEB"/>
                </a:solidFill>
              </a:defRPr>
            </a:pPr>
            <a:r>
              <a:rPr sz="1575" b="1">
                <a:solidFill>
                  <a:srgbClr val="55BDEB"/>
                </a:solidFill>
              </a:rPr>
              <a:t>•</a:t>
            </a:r>
          </a:p>
        </p:txBody>
      </p:sp>
      <p:sp>
        <p:nvSpPr>
          <p:cNvPr id="19" name="">
            <a:extLst xmlns:a="http://schemas.openxmlformats.org/drawingml/2006/main">
              <a:ext uri="{FF2B5EF4-FFF2-40B4-BE49-F238E27FC236}">
                <a16:creationId xmlns:a16="http://schemas.microsoft.com/office/drawing/2014/main" id="{40F83DAA-44E9-48E4-946F-410E615534A1}"/>
              </a:ext>
            </a:extLst>
          </p:cNvPr>
          <p:cNvSpPr>
            <a:spLocks xmlns:a="http://schemas.openxmlformats.org/drawingml/2006/main" noGrp="1"/>
          </p:cNvSpPr>
          <p:nvPr/>
        </p:nvSpPr>
        <p:spPr>
          <a:xfrm xmlns:a="http://schemas.openxmlformats.org/drawingml/2006/main">
            <a:off x="7191375" y="3124200"/>
            <a:ext cx="3524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52231"/>
                </a:solidFill>
              </a:defRPr>
            </a:pPr>
            <a:r>
              <a:rPr sz="1575" b="0">
                <a:solidFill>
                  <a:srgbClr val="152231"/>
                </a:solidFill>
              </a:rPr>
              <a:t>Lubricants during sexual activity</a:t>
            </a:r>
          </a:p>
        </p:txBody>
      </p:sp>
      <p:sp>
        <p:nvSpPr>
          <p:cNvPr id="20" name="">
            <a:extLst xmlns:a="http://schemas.openxmlformats.org/drawingml/2006/main">
              <a:ext uri="{FF2B5EF4-FFF2-40B4-BE49-F238E27FC236}">
                <a16:creationId xmlns:a16="http://schemas.microsoft.com/office/drawing/2014/main" id="{3093EABD-5A3E-45D6-B572-F64C4D642BBD}"/>
              </a:ext>
            </a:extLst>
          </p:cNvPr>
          <p:cNvSpPr>
            <a:spLocks xmlns:a="http://schemas.openxmlformats.org/drawingml/2006/main" noGrp="1"/>
          </p:cNvSpPr>
          <p:nvPr/>
        </p:nvSpPr>
        <p:spPr>
          <a:xfrm xmlns:a="http://schemas.openxmlformats.org/drawingml/2006/main">
            <a:off x="6905625" y="3676650"/>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55BDEB"/>
                </a:solidFill>
              </a:defRPr>
            </a:pPr>
            <a:r>
              <a:rPr sz="1575" b="1">
                <a:solidFill>
                  <a:srgbClr val="55BDEB"/>
                </a:solidFill>
              </a:rPr>
              <a:t>•</a:t>
            </a:r>
          </a:p>
        </p:txBody>
      </p:sp>
      <p:sp>
        <p:nvSpPr>
          <p:cNvPr id="21" name="">
            <a:extLst xmlns:a="http://schemas.openxmlformats.org/drawingml/2006/main">
              <a:ext uri="{FF2B5EF4-FFF2-40B4-BE49-F238E27FC236}">
                <a16:creationId xmlns:a16="http://schemas.microsoft.com/office/drawing/2014/main" id="{C7F785EF-EACB-4D73-80CD-F2AB19A9E117}"/>
              </a:ext>
            </a:extLst>
          </p:cNvPr>
          <p:cNvSpPr>
            <a:spLocks xmlns:a="http://schemas.openxmlformats.org/drawingml/2006/main" noGrp="1"/>
          </p:cNvSpPr>
          <p:nvPr/>
        </p:nvSpPr>
        <p:spPr>
          <a:xfrm xmlns:a="http://schemas.openxmlformats.org/drawingml/2006/main">
            <a:off x="7191375" y="3676650"/>
            <a:ext cx="3524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52231"/>
                </a:solidFill>
              </a:defRPr>
            </a:pPr>
            <a:r>
              <a:rPr sz="1575" b="0">
                <a:solidFill>
                  <a:srgbClr val="152231"/>
                </a:solidFill>
              </a:rPr>
              <a:t>Low-dose vaginal estrogen or other prescriptions</a:t>
            </a:r>
          </a:p>
        </p:txBody>
      </p:sp>
      <p:sp>
        <p:nvSpPr>
          <p:cNvPr id="22" name="">
            <a:extLst xmlns:a="http://schemas.openxmlformats.org/drawingml/2006/main">
              <a:ext uri="{FF2B5EF4-FFF2-40B4-BE49-F238E27FC236}">
                <a16:creationId xmlns:a16="http://schemas.microsoft.com/office/drawing/2014/main" id="{C97CDFF7-98A1-4F87-A73F-91A6DACC89DA}"/>
              </a:ext>
            </a:extLst>
          </p:cNvPr>
          <p:cNvSpPr>
            <a:spLocks xmlns:a="http://schemas.openxmlformats.org/drawingml/2006/main" noGrp="1"/>
          </p:cNvSpPr>
          <p:nvPr/>
        </p:nvSpPr>
        <p:spPr>
          <a:xfrm xmlns:a="http://schemas.openxmlformats.org/drawingml/2006/main">
            <a:off x="6905625" y="4229100"/>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55BDEB"/>
                </a:solidFill>
              </a:defRPr>
            </a:pPr>
            <a:r>
              <a:rPr sz="1575" b="1">
                <a:solidFill>
                  <a:srgbClr val="55BDEB"/>
                </a:solidFill>
              </a:rPr>
              <a:t>•</a:t>
            </a:r>
          </a:p>
        </p:txBody>
      </p:sp>
      <p:sp>
        <p:nvSpPr>
          <p:cNvPr id="23" name="">
            <a:extLst xmlns:a="http://schemas.openxmlformats.org/drawingml/2006/main">
              <a:ext uri="{FF2B5EF4-FFF2-40B4-BE49-F238E27FC236}">
                <a16:creationId xmlns:a16="http://schemas.microsoft.com/office/drawing/2014/main" id="{E7DA6A89-A123-4B73-82EE-194651155164}"/>
              </a:ext>
            </a:extLst>
          </p:cNvPr>
          <p:cNvSpPr>
            <a:spLocks xmlns:a="http://schemas.openxmlformats.org/drawingml/2006/main" noGrp="1"/>
          </p:cNvSpPr>
          <p:nvPr/>
        </p:nvSpPr>
        <p:spPr>
          <a:xfrm xmlns:a="http://schemas.openxmlformats.org/drawingml/2006/main">
            <a:off x="7191375" y="4229100"/>
            <a:ext cx="3524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52231"/>
                </a:solidFill>
              </a:defRPr>
            </a:pPr>
            <a:r>
              <a:rPr sz="1575" b="0">
                <a:solidFill>
                  <a:srgbClr val="152231"/>
                </a:solidFill>
              </a:rPr>
              <a:t>Pelvic-floor care when appropriate</a:t>
            </a:r>
          </a:p>
        </p:txBody>
      </p:sp>
      <p:sp>
        <p:nvSpPr>
          <p:cNvPr id="24" name="">
            <a:extLst xmlns:a="http://schemas.openxmlformats.org/drawingml/2006/main">
              <a:ext uri="{FF2B5EF4-FFF2-40B4-BE49-F238E27FC236}">
                <a16:creationId xmlns:a16="http://schemas.microsoft.com/office/drawing/2014/main" id="{EC49D475-1C8E-4008-8E30-2C075CC45D6C}"/>
              </a:ext>
            </a:extLst>
          </p:cNvPr>
          <p:cNvSpPr>
            <a:spLocks xmlns:a="http://schemas.openxmlformats.org/drawingml/2006/main" noGrp="1"/>
          </p:cNvSpPr>
          <p:nvPr/>
        </p:nvSpPr>
        <p:spPr>
          <a:xfrm xmlns:a="http://schemas.openxmlformats.org/drawingml/2006/main">
            <a:off x="628650" y="5476875"/>
            <a:ext cx="10287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337A61"/>
                </a:solidFill>
              </a:defRPr>
            </a:pPr>
            <a:r>
              <a:rPr sz="1650" b="1">
                <a:solidFill>
                  <a:srgbClr val="337A61"/>
                </a:solidFill>
              </a:rPr>
              <a:t>These symptoms are common, medical and deserving of care—not something to be embarrassed about.</a:t>
            </a:r>
          </a:p>
        </p:txBody>
      </p:sp>
    </p:spTree>
    <p:extLst>
      <p:ext uri="{BB962C8B-B14F-4D97-AF65-F5344CB8AC3E}">
        <p14:creationId xmlns:p14="http://schemas.microsoft.com/office/powerpoint/2010/main" val="1493461638"/>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3B62867-3725-4E07-B8C8-D86BCF7DAAB2}"/>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54E81E3-0B12-46C9-950E-0D03AD2C4996}"/>
              </a:ext>
            </a:extLst>
          </p:cNvPr>
          <p:cNvSpPr>
            <a:spLocks xmlns:a="http://schemas.openxmlformats.org/drawingml/2006/main" noGrp="1"/>
          </p:cNvSpPr>
          <p:nvPr/>
        </p:nvSpPr>
        <p:spPr>
          <a:xfrm xmlns:a="http://schemas.openxmlformats.org/drawingml/2006/main">
            <a:off x="590550" y="285750"/>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687584"/>
                </a:solidFill>
              </a:defRPr>
            </a:pPr>
            <a:r>
              <a:rPr sz="1050" b="1">
                <a:solidFill>
                  <a:srgbClr val="687584"/>
                </a:solidFill>
              </a:rPr>
              <a:t>HEART &amp; METABOLIC HEALTH</a:t>
            </a:r>
          </a:p>
        </p:txBody>
      </p:sp>
      <p:sp>
        <p:nvSpPr>
          <p:cNvPr id="3" name="">
            <a:extLst xmlns:a="http://schemas.openxmlformats.org/drawingml/2006/main">
              <a:ext uri="{FF2B5EF4-FFF2-40B4-BE49-F238E27FC236}">
                <a16:creationId xmlns:a16="http://schemas.microsoft.com/office/drawing/2014/main" id="{72061EAC-D949-4723-8420-C28DC1A52C42}"/>
              </a:ext>
            </a:extLst>
          </p:cNvPr>
          <p:cNvSpPr>
            <a:spLocks xmlns:a="http://schemas.openxmlformats.org/drawingml/2006/main" noGrp="1"/>
          </p:cNvSpPr>
          <p:nvPr/>
        </p:nvSpPr>
        <p:spPr>
          <a:xfrm xmlns:a="http://schemas.openxmlformats.org/drawingml/2006/main">
            <a:off x="590550" y="628650"/>
            <a:ext cx="10953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850" b="1">
                <a:solidFill>
                  <a:srgbClr val="123B5D"/>
                </a:solidFill>
              </a:defRPr>
            </a:pPr>
            <a:r>
              <a:rPr sz="2850" b="1">
                <a:solidFill>
                  <a:srgbClr val="123B5D"/>
                </a:solidFill>
              </a:rPr>
              <a:t>Midlife health changes are not caused by menopause alone</a:t>
            </a:r>
          </a:p>
        </p:txBody>
      </p:sp>
      <p:sp>
        <p:nvSpPr>
          <p:cNvPr id="4" name="">
            <a:extLst xmlns:a="http://schemas.openxmlformats.org/drawingml/2006/main">
              <a:ext uri="{FF2B5EF4-FFF2-40B4-BE49-F238E27FC236}">
                <a16:creationId xmlns:a16="http://schemas.microsoft.com/office/drawing/2014/main" id="{1509CDF1-D968-400B-900C-C82C790DA9C5}"/>
              </a:ext>
            </a:extLst>
          </p:cNvPr>
          <p:cNvSpPr>
            <a:spLocks xmlns:a="http://schemas.openxmlformats.org/drawingml/2006/main" noGrp="1"/>
          </p:cNvSpPr>
          <p:nvPr/>
        </p:nvSpPr>
        <p:spPr>
          <a:xfrm xmlns:a="http://schemas.openxmlformats.org/drawingml/2006/main">
            <a:off x="590550" y="1304925"/>
            <a:ext cx="10953750" cy="19050"/>
          </a:xfrm>
          <a:prstGeom xmlns:a="http://schemas.openxmlformats.org/drawingml/2006/main" prst="rect">
            <a:avLst/>
          </a:prstGeom>
          <a:solidFill xmlns:a="http://schemas.openxmlformats.org/drawingml/2006/main">
            <a:srgbClr val="CCD5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CC637D77-BDBA-454D-927D-475A64D51A17}"/>
              </a:ext>
            </a:extLst>
          </p:cNvPr>
          <p:cNvSpPr>
            <a:spLocks xmlns:a="http://schemas.openxmlformats.org/drawingml/2006/main" noGrp="1"/>
          </p:cNvSpPr>
          <p:nvPr/>
        </p:nvSpPr>
        <p:spPr>
          <a:xfrm xmlns:a="http://schemas.openxmlformats.org/drawingml/2006/main">
            <a:off x="590550" y="647700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0">
                <a:solidFill>
                  <a:srgbClr val="687584"/>
                </a:solidFill>
              </a:defRPr>
            </a:pPr>
            <a:r>
              <a:rPr sz="900" b="0">
                <a:solidFill>
                  <a:srgbClr val="687584"/>
                </a:solidFill>
              </a:rPr>
              <a:t>AGGSO 2000 Set • Health Education Series</a:t>
            </a:r>
          </a:p>
        </p:txBody>
      </p:sp>
      <p:sp>
        <p:nvSpPr>
          <p:cNvPr id="6" name="">
            <a:extLst xmlns:a="http://schemas.openxmlformats.org/drawingml/2006/main">
              <a:ext uri="{FF2B5EF4-FFF2-40B4-BE49-F238E27FC236}">
                <a16:creationId xmlns:a16="http://schemas.microsoft.com/office/drawing/2014/main" id="{920A1A82-7AE5-45B8-B6FF-716C55E1C303}"/>
              </a:ext>
            </a:extLst>
          </p:cNvPr>
          <p:cNvSpPr>
            <a:spLocks xmlns:a="http://schemas.openxmlformats.org/drawingml/2006/main" noGrp="1"/>
          </p:cNvSpPr>
          <p:nvPr/>
        </p:nvSpPr>
        <p:spPr>
          <a:xfrm xmlns:a="http://schemas.openxmlformats.org/drawingml/2006/main">
            <a:off x="11096625" y="6429375"/>
            <a:ext cx="428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87584"/>
                </a:solidFill>
              </a:defRPr>
            </a:pPr>
            <a:r>
              <a:rPr sz="975" b="1">
                <a:solidFill>
                  <a:srgbClr val="687584"/>
                </a:solidFill>
              </a:rPr>
              <a:t>10</a:t>
            </a:r>
          </a:p>
        </p:txBody>
      </p:sp>
      <p:sp>
        <p:nvSpPr>
          <p:cNvPr id="7" name="">
            <a:extLst xmlns:a="http://schemas.openxmlformats.org/drawingml/2006/main">
              <a:ext uri="{FF2B5EF4-FFF2-40B4-BE49-F238E27FC236}">
                <a16:creationId xmlns:a16="http://schemas.microsoft.com/office/drawing/2014/main" id="{0E4E4479-1216-4200-A062-35F4F2C639FC}"/>
              </a:ext>
            </a:extLst>
          </p:cNvPr>
          <p:cNvSpPr>
            <a:spLocks xmlns:a="http://schemas.openxmlformats.org/drawingml/2006/main" noGrp="1"/>
          </p:cNvSpPr>
          <p:nvPr/>
        </p:nvSpPr>
        <p:spPr>
          <a:xfrm xmlns:a="http://schemas.openxmlformats.org/drawingml/2006/main">
            <a:off x="638175" y="1619250"/>
            <a:ext cx="103822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152231"/>
                </a:solidFill>
              </a:defRPr>
            </a:pPr>
            <a:r>
              <a:rPr sz="2025" b="1">
                <a:solidFill>
                  <a:srgbClr val="152231"/>
                </a:solidFill>
              </a:rPr>
              <a:t>Aging, sleep, activity, genetics, medications and hormone changes all matter.</a:t>
            </a:r>
          </a:p>
        </p:txBody>
      </p:sp>
      <p:sp>
        <p:nvSpPr>
          <p:cNvPr id="8" name="">
            <a:extLst xmlns:a="http://schemas.openxmlformats.org/drawingml/2006/main">
              <a:ext uri="{FF2B5EF4-FFF2-40B4-BE49-F238E27FC236}">
                <a16:creationId xmlns:a16="http://schemas.microsoft.com/office/drawing/2014/main" id="{B221B31D-53AB-4544-91FF-16EE09E35E1A}"/>
              </a:ext>
            </a:extLst>
          </p:cNvPr>
          <p:cNvSpPr>
            <a:spLocks xmlns:a="http://schemas.openxmlformats.org/drawingml/2006/main" noGrp="1"/>
          </p:cNvSpPr>
          <p:nvPr/>
        </p:nvSpPr>
        <p:spPr>
          <a:xfrm xmlns:a="http://schemas.openxmlformats.org/drawingml/2006/main">
            <a:off x="714375" y="2381250"/>
            <a:ext cx="2857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123B5D"/>
                </a:solidFill>
              </a:defRPr>
            </a:pPr>
            <a:r>
              <a:rPr sz="1800" b="1">
                <a:solidFill>
                  <a:srgbClr val="123B5D"/>
                </a:solidFill>
              </a:rPr>
              <a:t>Blood pressure</a:t>
            </a:r>
          </a:p>
        </p:txBody>
      </p:sp>
      <p:sp>
        <p:nvSpPr>
          <p:cNvPr id="9" name="">
            <a:extLst xmlns:a="http://schemas.openxmlformats.org/drawingml/2006/main">
              <a:ext uri="{FF2B5EF4-FFF2-40B4-BE49-F238E27FC236}">
                <a16:creationId xmlns:a16="http://schemas.microsoft.com/office/drawing/2014/main" id="{9C2421C9-C61E-434A-9DD4-5DCA0723BF0C}"/>
              </a:ext>
            </a:extLst>
          </p:cNvPr>
          <p:cNvSpPr>
            <a:spLocks xmlns:a="http://schemas.openxmlformats.org/drawingml/2006/main" noGrp="1"/>
          </p:cNvSpPr>
          <p:nvPr/>
        </p:nvSpPr>
        <p:spPr>
          <a:xfrm xmlns:a="http://schemas.openxmlformats.org/drawingml/2006/main">
            <a:off x="3571875" y="2571750"/>
            <a:ext cx="2095500" cy="28575"/>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45109F0-BC8B-4969-94A9-4524F6CFC8B5}"/>
              </a:ext>
            </a:extLst>
          </p:cNvPr>
          <p:cNvSpPr>
            <a:spLocks xmlns:a="http://schemas.openxmlformats.org/drawingml/2006/main" noGrp="1"/>
          </p:cNvSpPr>
          <p:nvPr/>
        </p:nvSpPr>
        <p:spPr>
          <a:xfrm xmlns:a="http://schemas.openxmlformats.org/drawingml/2006/main">
            <a:off x="5953125" y="2381250"/>
            <a:ext cx="476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52231"/>
                </a:solidFill>
              </a:defRPr>
            </a:pPr>
            <a:r>
              <a:rPr sz="1725" b="0">
                <a:solidFill>
                  <a:srgbClr val="152231"/>
                </a:solidFill>
              </a:rPr>
              <a:t>Know your number</a:t>
            </a:r>
          </a:p>
        </p:txBody>
      </p:sp>
      <p:sp>
        <p:nvSpPr>
          <p:cNvPr id="11" name="">
            <a:extLst xmlns:a="http://schemas.openxmlformats.org/drawingml/2006/main">
              <a:ext uri="{FF2B5EF4-FFF2-40B4-BE49-F238E27FC236}">
                <a16:creationId xmlns:a16="http://schemas.microsoft.com/office/drawing/2014/main" id="{40DDEC17-3A27-4350-BA10-E403CA24B262}"/>
              </a:ext>
            </a:extLst>
          </p:cNvPr>
          <p:cNvSpPr>
            <a:spLocks xmlns:a="http://schemas.openxmlformats.org/drawingml/2006/main" noGrp="1"/>
          </p:cNvSpPr>
          <p:nvPr/>
        </p:nvSpPr>
        <p:spPr>
          <a:xfrm xmlns:a="http://schemas.openxmlformats.org/drawingml/2006/main">
            <a:off x="714375" y="3067050"/>
            <a:ext cx="2857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123B5D"/>
                </a:solidFill>
              </a:defRPr>
            </a:pPr>
            <a:r>
              <a:rPr sz="1800" b="1">
                <a:solidFill>
                  <a:srgbClr val="123B5D"/>
                </a:solidFill>
              </a:rPr>
              <a:t>Blood sugar</a:t>
            </a:r>
          </a:p>
        </p:txBody>
      </p:sp>
      <p:sp>
        <p:nvSpPr>
          <p:cNvPr id="12" name="">
            <a:extLst xmlns:a="http://schemas.openxmlformats.org/drawingml/2006/main">
              <a:ext uri="{FF2B5EF4-FFF2-40B4-BE49-F238E27FC236}">
                <a16:creationId xmlns:a16="http://schemas.microsoft.com/office/drawing/2014/main" id="{D45BC39A-2329-4A6F-B256-FD33BD1B5AD4}"/>
              </a:ext>
            </a:extLst>
          </p:cNvPr>
          <p:cNvSpPr>
            <a:spLocks xmlns:a="http://schemas.openxmlformats.org/drawingml/2006/main" noGrp="1"/>
          </p:cNvSpPr>
          <p:nvPr/>
        </p:nvSpPr>
        <p:spPr>
          <a:xfrm xmlns:a="http://schemas.openxmlformats.org/drawingml/2006/main">
            <a:off x="3571875" y="3257550"/>
            <a:ext cx="2095500" cy="28575"/>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6338449D-389C-46E0-BB58-20C95DB5D2F7}"/>
              </a:ext>
            </a:extLst>
          </p:cNvPr>
          <p:cNvSpPr>
            <a:spLocks xmlns:a="http://schemas.openxmlformats.org/drawingml/2006/main" noGrp="1"/>
          </p:cNvSpPr>
          <p:nvPr/>
        </p:nvSpPr>
        <p:spPr>
          <a:xfrm xmlns:a="http://schemas.openxmlformats.org/drawingml/2006/main">
            <a:off x="5953125" y="3067050"/>
            <a:ext cx="476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52231"/>
                </a:solidFill>
              </a:defRPr>
            </a:pPr>
            <a:r>
              <a:rPr sz="1725" b="0">
                <a:solidFill>
                  <a:srgbClr val="152231"/>
                </a:solidFill>
              </a:rPr>
              <a:t>Screen based on risk</a:t>
            </a:r>
          </a:p>
        </p:txBody>
      </p:sp>
      <p:sp>
        <p:nvSpPr>
          <p:cNvPr id="14" name="">
            <a:extLst xmlns:a="http://schemas.openxmlformats.org/drawingml/2006/main">
              <a:ext uri="{FF2B5EF4-FFF2-40B4-BE49-F238E27FC236}">
                <a16:creationId xmlns:a16="http://schemas.microsoft.com/office/drawing/2014/main" id="{B5630107-FAB5-4076-936A-9F03730D485D}"/>
              </a:ext>
            </a:extLst>
          </p:cNvPr>
          <p:cNvSpPr>
            <a:spLocks xmlns:a="http://schemas.openxmlformats.org/drawingml/2006/main" noGrp="1"/>
          </p:cNvSpPr>
          <p:nvPr/>
        </p:nvSpPr>
        <p:spPr>
          <a:xfrm xmlns:a="http://schemas.openxmlformats.org/drawingml/2006/main">
            <a:off x="714375" y="3752850"/>
            <a:ext cx="2857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123B5D"/>
                </a:solidFill>
              </a:defRPr>
            </a:pPr>
            <a:r>
              <a:rPr sz="1800" b="1">
                <a:solidFill>
                  <a:srgbClr val="123B5D"/>
                </a:solidFill>
              </a:rPr>
              <a:t>Cholesterol</a:t>
            </a:r>
          </a:p>
        </p:txBody>
      </p:sp>
      <p:sp>
        <p:nvSpPr>
          <p:cNvPr id="15" name="">
            <a:extLst xmlns:a="http://schemas.openxmlformats.org/drawingml/2006/main">
              <a:ext uri="{FF2B5EF4-FFF2-40B4-BE49-F238E27FC236}">
                <a16:creationId xmlns:a16="http://schemas.microsoft.com/office/drawing/2014/main" id="{CBD27997-E085-49A4-A1B6-04163122456A}"/>
              </a:ext>
            </a:extLst>
          </p:cNvPr>
          <p:cNvSpPr>
            <a:spLocks xmlns:a="http://schemas.openxmlformats.org/drawingml/2006/main" noGrp="1"/>
          </p:cNvSpPr>
          <p:nvPr/>
        </p:nvSpPr>
        <p:spPr>
          <a:xfrm xmlns:a="http://schemas.openxmlformats.org/drawingml/2006/main">
            <a:off x="3571875" y="3943350"/>
            <a:ext cx="2095500" cy="28575"/>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3A60349F-AF61-4620-AD56-910623D3525C}"/>
              </a:ext>
            </a:extLst>
          </p:cNvPr>
          <p:cNvSpPr>
            <a:spLocks xmlns:a="http://schemas.openxmlformats.org/drawingml/2006/main" noGrp="1"/>
          </p:cNvSpPr>
          <p:nvPr/>
        </p:nvSpPr>
        <p:spPr>
          <a:xfrm xmlns:a="http://schemas.openxmlformats.org/drawingml/2006/main">
            <a:off x="5953125" y="3752850"/>
            <a:ext cx="476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52231"/>
                </a:solidFill>
              </a:defRPr>
            </a:pPr>
            <a:r>
              <a:rPr sz="1725" b="0">
                <a:solidFill>
                  <a:srgbClr val="152231"/>
                </a:solidFill>
              </a:rPr>
              <a:t>Review the full lipid profile</a:t>
            </a:r>
          </a:p>
        </p:txBody>
      </p:sp>
      <p:sp>
        <p:nvSpPr>
          <p:cNvPr id="17" name="">
            <a:extLst xmlns:a="http://schemas.openxmlformats.org/drawingml/2006/main">
              <a:ext uri="{FF2B5EF4-FFF2-40B4-BE49-F238E27FC236}">
                <a16:creationId xmlns:a16="http://schemas.microsoft.com/office/drawing/2014/main" id="{B397FF7E-B599-4A2D-BB0D-853D2E2A73ED}"/>
              </a:ext>
            </a:extLst>
          </p:cNvPr>
          <p:cNvSpPr>
            <a:spLocks xmlns:a="http://schemas.openxmlformats.org/drawingml/2006/main" noGrp="1"/>
          </p:cNvSpPr>
          <p:nvPr/>
        </p:nvSpPr>
        <p:spPr>
          <a:xfrm xmlns:a="http://schemas.openxmlformats.org/drawingml/2006/main">
            <a:off x="714375" y="4438650"/>
            <a:ext cx="2857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123B5D"/>
                </a:solidFill>
              </a:defRPr>
            </a:pPr>
            <a:r>
              <a:rPr sz="1800" b="1">
                <a:solidFill>
                  <a:srgbClr val="123B5D"/>
                </a:solidFill>
              </a:rPr>
              <a:t>Waist &amp; strength</a:t>
            </a:r>
          </a:p>
        </p:txBody>
      </p:sp>
      <p:sp>
        <p:nvSpPr>
          <p:cNvPr id="18" name="">
            <a:extLst xmlns:a="http://schemas.openxmlformats.org/drawingml/2006/main">
              <a:ext uri="{FF2B5EF4-FFF2-40B4-BE49-F238E27FC236}">
                <a16:creationId xmlns:a16="http://schemas.microsoft.com/office/drawing/2014/main" id="{776FFB3B-0C51-414D-81AB-D07E051FD8A0}"/>
              </a:ext>
            </a:extLst>
          </p:cNvPr>
          <p:cNvSpPr>
            <a:spLocks xmlns:a="http://schemas.openxmlformats.org/drawingml/2006/main" noGrp="1"/>
          </p:cNvSpPr>
          <p:nvPr/>
        </p:nvSpPr>
        <p:spPr>
          <a:xfrm xmlns:a="http://schemas.openxmlformats.org/drawingml/2006/main">
            <a:off x="3571875" y="4629150"/>
            <a:ext cx="2095500" cy="28575"/>
          </a:xfrm>
          <a:prstGeom xmlns:a="http://schemas.openxmlformats.org/drawingml/2006/main" prst="rect">
            <a:avLst/>
          </a:prstGeom>
          <a:solidFill xmlns:a="http://schemas.openxmlformats.org/drawingml/2006/main">
            <a:srgbClr val="F3D9E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3572EA0-F889-4EDD-9E35-6BD374EF39F6}"/>
              </a:ext>
            </a:extLst>
          </p:cNvPr>
          <p:cNvSpPr>
            <a:spLocks xmlns:a="http://schemas.openxmlformats.org/drawingml/2006/main" noGrp="1"/>
          </p:cNvSpPr>
          <p:nvPr/>
        </p:nvSpPr>
        <p:spPr>
          <a:xfrm xmlns:a="http://schemas.openxmlformats.org/drawingml/2006/main">
            <a:off x="5953125" y="4438650"/>
            <a:ext cx="4762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0">
                <a:solidFill>
                  <a:srgbClr val="152231"/>
                </a:solidFill>
              </a:defRPr>
            </a:pPr>
            <a:r>
              <a:rPr sz="1725" b="0">
                <a:solidFill>
                  <a:srgbClr val="152231"/>
                </a:solidFill>
              </a:rPr>
              <a:t>Track function, not only weight</a:t>
            </a:r>
          </a:p>
        </p:txBody>
      </p:sp>
      <p:sp>
        <p:nvSpPr>
          <p:cNvPr id="20" name="">
            <a:extLst xmlns:a="http://schemas.openxmlformats.org/drawingml/2006/main">
              <a:ext uri="{FF2B5EF4-FFF2-40B4-BE49-F238E27FC236}">
                <a16:creationId xmlns:a16="http://schemas.microsoft.com/office/drawing/2014/main" id="{28B3ECDD-D090-4255-8B57-88BF417157B5}"/>
              </a:ext>
            </a:extLst>
          </p:cNvPr>
          <p:cNvSpPr>
            <a:spLocks xmlns:a="http://schemas.openxmlformats.org/drawingml/2006/main" noGrp="1"/>
          </p:cNvSpPr>
          <p:nvPr/>
        </p:nvSpPr>
        <p:spPr>
          <a:xfrm xmlns:a="http://schemas.openxmlformats.org/drawingml/2006/main">
            <a:off x="8858250" y="2333625"/>
            <a:ext cx="2095500" cy="2476500"/>
          </a:xfrm>
          <a:prstGeom xmlns:a="http://schemas.openxmlformats.org/drawingml/2006/main" prst="roundRect">
            <a:avLst>
              <a:gd name="adj" fmla="val 5455"/>
            </a:avLst>
          </a:prstGeom>
          <a:solidFill xmlns:a="http://schemas.openxmlformats.org/drawingml/2006/main">
            <a:srgbClr val="F6F1E9"/>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719555F9-29FD-4BF5-B039-3D6BCD485191}"/>
              </a:ext>
            </a:extLst>
          </p:cNvPr>
          <p:cNvSpPr>
            <a:spLocks xmlns:a="http://schemas.openxmlformats.org/drawingml/2006/main" noGrp="1"/>
          </p:cNvSpPr>
          <p:nvPr/>
        </p:nvSpPr>
        <p:spPr>
          <a:xfrm xmlns:a="http://schemas.openxmlformats.org/drawingml/2006/main">
            <a:off x="9096375" y="2571750"/>
            <a:ext cx="1619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875" b="1">
                <a:solidFill>
                  <a:srgbClr val="123B5D"/>
                </a:solidFill>
              </a:defRPr>
            </a:pPr>
            <a:r>
              <a:rPr sz="1875" b="1">
                <a:solidFill>
                  <a:srgbClr val="123B5D"/>
                </a:solidFill>
              </a:rPr>
              <a:t>Protect the heart</a:t>
            </a:r>
          </a:p>
        </p:txBody>
      </p:sp>
      <p:sp>
        <p:nvSpPr>
          <p:cNvPr id="22" name="">
            <a:extLst xmlns:a="http://schemas.openxmlformats.org/drawingml/2006/main">
              <a:ext uri="{FF2B5EF4-FFF2-40B4-BE49-F238E27FC236}">
                <a16:creationId xmlns:a16="http://schemas.microsoft.com/office/drawing/2014/main" id="{6BA81FAF-6F16-441E-9D00-9CCE198C3035}"/>
              </a:ext>
            </a:extLst>
          </p:cNvPr>
          <p:cNvSpPr>
            <a:spLocks xmlns:a="http://schemas.openxmlformats.org/drawingml/2006/main" noGrp="1"/>
          </p:cNvSpPr>
          <p:nvPr/>
        </p:nvSpPr>
        <p:spPr>
          <a:xfrm xmlns:a="http://schemas.openxmlformats.org/drawingml/2006/main">
            <a:off x="9144000" y="3143250"/>
            <a:ext cx="152400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650" b="1">
                <a:solidFill>
                  <a:srgbClr val="152231"/>
                </a:solidFill>
              </a:defRPr>
            </a:pPr>
            <a:r>
              <a:rPr sz="1650" b="1">
                <a:solidFill>
                  <a:srgbClr val="152231"/>
                </a:solidFill>
              </a:rPr>
              <a:t>Move</a:t>
            </a:r>
          </a:p>
          <a:p xmlns:a="http://schemas.openxmlformats.org/drawingml/2006/main">
            <a:pPr algn="ctr">
              <a:defRPr sz="1650" b="1">
                <a:solidFill>
                  <a:srgbClr val="152231"/>
                </a:solidFill>
              </a:defRPr>
            </a:pPr>
            <a:r>
              <a:rPr sz="1650" b="1">
                <a:solidFill>
                  <a:srgbClr val="152231"/>
                </a:solidFill>
              </a:rPr>
              <a:t>Don’t smoke</a:t>
            </a:r>
          </a:p>
          <a:p xmlns:a="http://schemas.openxmlformats.org/drawingml/2006/main">
            <a:pPr algn="ctr">
              <a:defRPr sz="1650" b="1">
                <a:solidFill>
                  <a:srgbClr val="152231"/>
                </a:solidFill>
              </a:defRPr>
            </a:pPr>
            <a:r>
              <a:rPr sz="1650" b="1">
                <a:solidFill>
                  <a:srgbClr val="152231"/>
                </a:solidFill>
              </a:rPr>
              <a:t>Sleep</a:t>
            </a:r>
          </a:p>
          <a:p xmlns:a="http://schemas.openxmlformats.org/drawingml/2006/main">
            <a:pPr algn="ctr">
              <a:defRPr sz="1650" b="1">
                <a:solidFill>
                  <a:srgbClr val="152231"/>
                </a:solidFill>
              </a:defRPr>
            </a:pPr>
            <a:r>
              <a:rPr sz="1650" b="1">
                <a:solidFill>
                  <a:srgbClr val="152231"/>
                </a:solidFill>
              </a:rPr>
              <a:t>Eat well</a:t>
            </a:r>
          </a:p>
          <a:p xmlns:a="http://schemas.openxmlformats.org/drawingml/2006/main">
            <a:pPr algn="ctr">
              <a:defRPr sz="1650" b="1">
                <a:solidFill>
                  <a:srgbClr val="152231"/>
                </a:solidFill>
              </a:defRPr>
            </a:pPr>
            <a:r>
              <a:rPr sz="1650" b="1">
                <a:solidFill>
                  <a:srgbClr val="152231"/>
                </a:solidFill>
              </a:rPr>
              <a:t>Treat risk factors</a:t>
            </a:r>
          </a:p>
        </p:txBody>
      </p:sp>
    </p:spTree>
    <p:extLst>
      <p:ext uri="{BB962C8B-B14F-4D97-AF65-F5344CB8AC3E}">
        <p14:creationId xmlns:p14="http://schemas.microsoft.com/office/powerpoint/2010/main" val="1001410290"/>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D5E75668-C108-42A8-B251-931F6D12549B}"/>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07175B1A-80AC-422D-8B0C-C2EAC7217D08}"/>
              </a:ext>
            </a:extLst>
          </p:cNvPr>
          <p:cNvSpPr>
            <a:spLocks xmlns:a="http://schemas.openxmlformats.org/drawingml/2006/main" noGrp="1"/>
          </p:cNvSpPr>
          <p:nvPr/>
        </p:nvSpPr>
        <p:spPr>
          <a:xfrm xmlns:a="http://schemas.openxmlformats.org/drawingml/2006/main">
            <a:off x="590550" y="285750"/>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687584"/>
                </a:solidFill>
              </a:defRPr>
            </a:pPr>
            <a:r>
              <a:rPr sz="1050" b="1">
                <a:solidFill>
                  <a:srgbClr val="687584"/>
                </a:solidFill>
              </a:rPr>
              <a:t>BONES &amp; STRENGTH</a:t>
            </a:r>
          </a:p>
        </p:txBody>
      </p:sp>
      <p:sp>
        <p:nvSpPr>
          <p:cNvPr id="3" name="">
            <a:extLst xmlns:a="http://schemas.openxmlformats.org/drawingml/2006/main">
              <a:ext uri="{FF2B5EF4-FFF2-40B4-BE49-F238E27FC236}">
                <a16:creationId xmlns:a16="http://schemas.microsoft.com/office/drawing/2014/main" id="{ED1BB42C-0470-4EE4-858D-478E988E79C8}"/>
              </a:ext>
            </a:extLst>
          </p:cNvPr>
          <p:cNvSpPr>
            <a:spLocks xmlns:a="http://schemas.openxmlformats.org/drawingml/2006/main" noGrp="1"/>
          </p:cNvSpPr>
          <p:nvPr/>
        </p:nvSpPr>
        <p:spPr>
          <a:xfrm xmlns:a="http://schemas.openxmlformats.org/drawingml/2006/main">
            <a:off x="590550" y="628650"/>
            <a:ext cx="10953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850" b="1">
                <a:solidFill>
                  <a:srgbClr val="123B5D"/>
                </a:solidFill>
              </a:defRPr>
            </a:pPr>
            <a:r>
              <a:rPr sz="2850" b="1">
                <a:solidFill>
                  <a:srgbClr val="123B5D"/>
                </a:solidFill>
              </a:rPr>
              <a:t>Bone and muscle become priority health assets</a:t>
            </a:r>
          </a:p>
        </p:txBody>
      </p:sp>
      <p:sp>
        <p:nvSpPr>
          <p:cNvPr id="4" name="">
            <a:extLst xmlns:a="http://schemas.openxmlformats.org/drawingml/2006/main">
              <a:ext uri="{FF2B5EF4-FFF2-40B4-BE49-F238E27FC236}">
                <a16:creationId xmlns:a16="http://schemas.microsoft.com/office/drawing/2014/main" id="{EC664864-B63D-4F99-8201-F60D7663EF9A}"/>
              </a:ext>
            </a:extLst>
          </p:cNvPr>
          <p:cNvSpPr>
            <a:spLocks xmlns:a="http://schemas.openxmlformats.org/drawingml/2006/main" noGrp="1"/>
          </p:cNvSpPr>
          <p:nvPr/>
        </p:nvSpPr>
        <p:spPr>
          <a:xfrm xmlns:a="http://schemas.openxmlformats.org/drawingml/2006/main">
            <a:off x="590550" y="1304925"/>
            <a:ext cx="10953750" cy="19050"/>
          </a:xfrm>
          <a:prstGeom xmlns:a="http://schemas.openxmlformats.org/drawingml/2006/main" prst="rect">
            <a:avLst/>
          </a:prstGeom>
          <a:solidFill xmlns:a="http://schemas.openxmlformats.org/drawingml/2006/main">
            <a:srgbClr val="CCD5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BB3A95A7-1FFA-4C28-8901-0E168D2FE624}"/>
              </a:ext>
            </a:extLst>
          </p:cNvPr>
          <p:cNvSpPr>
            <a:spLocks xmlns:a="http://schemas.openxmlformats.org/drawingml/2006/main" noGrp="1"/>
          </p:cNvSpPr>
          <p:nvPr/>
        </p:nvSpPr>
        <p:spPr>
          <a:xfrm xmlns:a="http://schemas.openxmlformats.org/drawingml/2006/main">
            <a:off x="590550" y="647700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0">
                <a:solidFill>
                  <a:srgbClr val="687584"/>
                </a:solidFill>
              </a:defRPr>
            </a:pPr>
            <a:r>
              <a:rPr sz="900" b="0">
                <a:solidFill>
                  <a:srgbClr val="687584"/>
                </a:solidFill>
              </a:rPr>
              <a:t>AGGSO 2000 Set • Health Education Series</a:t>
            </a:r>
          </a:p>
        </p:txBody>
      </p:sp>
      <p:sp>
        <p:nvSpPr>
          <p:cNvPr id="6" name="">
            <a:extLst xmlns:a="http://schemas.openxmlformats.org/drawingml/2006/main">
              <a:ext uri="{FF2B5EF4-FFF2-40B4-BE49-F238E27FC236}">
                <a16:creationId xmlns:a16="http://schemas.microsoft.com/office/drawing/2014/main" id="{B2AD0C74-4839-445D-B618-B279EDFA3BB7}"/>
              </a:ext>
            </a:extLst>
          </p:cNvPr>
          <p:cNvSpPr>
            <a:spLocks xmlns:a="http://schemas.openxmlformats.org/drawingml/2006/main" noGrp="1"/>
          </p:cNvSpPr>
          <p:nvPr/>
        </p:nvSpPr>
        <p:spPr>
          <a:xfrm xmlns:a="http://schemas.openxmlformats.org/drawingml/2006/main">
            <a:off x="11096625" y="6429375"/>
            <a:ext cx="428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87584"/>
                </a:solidFill>
              </a:defRPr>
            </a:pPr>
            <a:r>
              <a:rPr sz="975" b="1">
                <a:solidFill>
                  <a:srgbClr val="687584"/>
                </a:solidFill>
              </a:rPr>
              <a:t>11</a:t>
            </a:r>
          </a:p>
        </p:txBody>
      </p:sp>
      <p:sp>
        <p:nvSpPr>
          <p:cNvPr id="7" name="">
            <a:extLst xmlns:a="http://schemas.openxmlformats.org/drawingml/2006/main">
              <a:ext uri="{FF2B5EF4-FFF2-40B4-BE49-F238E27FC236}">
                <a16:creationId xmlns:a16="http://schemas.microsoft.com/office/drawing/2014/main" id="{19368929-EB03-446D-B347-AA4E61BF33EA}"/>
              </a:ext>
            </a:extLst>
          </p:cNvPr>
          <p:cNvSpPr>
            <a:spLocks xmlns:a="http://schemas.openxmlformats.org/drawingml/2006/main" noGrp="1"/>
          </p:cNvSpPr>
          <p:nvPr/>
        </p:nvSpPr>
        <p:spPr>
          <a:xfrm xmlns:a="http://schemas.openxmlformats.org/drawingml/2006/main">
            <a:off x="619125" y="1666875"/>
            <a:ext cx="5095875" cy="3381375"/>
          </a:xfrm>
          <a:prstGeom xmlns:a="http://schemas.openxmlformats.org/drawingml/2006/main" prst="roundRect">
            <a:avLst>
              <a:gd name="adj" fmla="val 3380"/>
            </a:avLst>
          </a:prstGeom>
          <a:solidFill xmlns:a="http://schemas.openxmlformats.org/drawingml/2006/main">
            <a:srgbClr val="EAF7FC"/>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2D8EDACF-BBAD-418E-A0BA-0D674C4598A8}"/>
              </a:ext>
            </a:extLst>
          </p:cNvPr>
          <p:cNvSpPr>
            <a:spLocks xmlns:a="http://schemas.openxmlformats.org/drawingml/2006/main" noGrp="1"/>
          </p:cNvSpPr>
          <p:nvPr/>
        </p:nvSpPr>
        <p:spPr>
          <a:xfrm xmlns:a="http://schemas.openxmlformats.org/drawingml/2006/main">
            <a:off x="904875" y="1952625"/>
            <a:ext cx="4476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1">
                <a:solidFill>
                  <a:srgbClr val="123B5D"/>
                </a:solidFill>
              </a:defRPr>
            </a:pPr>
            <a:r>
              <a:rPr sz="2100" b="1">
                <a:solidFill>
                  <a:srgbClr val="123B5D"/>
                </a:solidFill>
              </a:rPr>
              <a:t>Build and preserve</a:t>
            </a:r>
          </a:p>
        </p:txBody>
      </p:sp>
      <p:sp>
        <p:nvSpPr>
          <p:cNvPr id="9" name="">
            <a:extLst xmlns:a="http://schemas.openxmlformats.org/drawingml/2006/main">
              <a:ext uri="{FF2B5EF4-FFF2-40B4-BE49-F238E27FC236}">
                <a16:creationId xmlns:a16="http://schemas.microsoft.com/office/drawing/2014/main" id="{3CFC11EF-AEBE-4374-A1A4-E9AFDA413E5A}"/>
              </a:ext>
            </a:extLst>
          </p:cNvPr>
          <p:cNvSpPr>
            <a:spLocks xmlns:a="http://schemas.openxmlformats.org/drawingml/2006/main" noGrp="1"/>
          </p:cNvSpPr>
          <p:nvPr/>
        </p:nvSpPr>
        <p:spPr>
          <a:xfrm xmlns:a="http://schemas.openxmlformats.org/drawingml/2006/main">
            <a:off x="904875" y="2619375"/>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55BDEB"/>
                </a:solidFill>
              </a:defRPr>
            </a:pPr>
            <a:r>
              <a:rPr sz="1650" b="1">
                <a:solidFill>
                  <a:srgbClr val="55BDEB"/>
                </a:solidFill>
              </a:rPr>
              <a:t>•</a:t>
            </a:r>
          </a:p>
        </p:txBody>
      </p:sp>
      <p:sp>
        <p:nvSpPr>
          <p:cNvPr id="10" name="">
            <a:extLst xmlns:a="http://schemas.openxmlformats.org/drawingml/2006/main">
              <a:ext uri="{FF2B5EF4-FFF2-40B4-BE49-F238E27FC236}">
                <a16:creationId xmlns:a16="http://schemas.microsoft.com/office/drawing/2014/main" id="{079A31F5-F503-46D9-A73A-57BC3CD79E99}"/>
              </a:ext>
            </a:extLst>
          </p:cNvPr>
          <p:cNvSpPr>
            <a:spLocks xmlns:a="http://schemas.openxmlformats.org/drawingml/2006/main" noGrp="1"/>
          </p:cNvSpPr>
          <p:nvPr/>
        </p:nvSpPr>
        <p:spPr>
          <a:xfrm xmlns:a="http://schemas.openxmlformats.org/drawingml/2006/main">
            <a:off x="1190625" y="2619375"/>
            <a:ext cx="40481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52231"/>
                </a:solidFill>
              </a:defRPr>
            </a:pPr>
            <a:r>
              <a:rPr sz="1650" b="0">
                <a:solidFill>
                  <a:srgbClr val="152231"/>
                </a:solidFill>
              </a:rPr>
              <a:t>Weight-bearing activity</a:t>
            </a:r>
          </a:p>
        </p:txBody>
      </p:sp>
      <p:sp>
        <p:nvSpPr>
          <p:cNvPr id="11" name="">
            <a:extLst xmlns:a="http://schemas.openxmlformats.org/drawingml/2006/main">
              <a:ext uri="{FF2B5EF4-FFF2-40B4-BE49-F238E27FC236}">
                <a16:creationId xmlns:a16="http://schemas.microsoft.com/office/drawing/2014/main" id="{BB45CAF8-59BB-40DD-8AA7-38BA93E33065}"/>
              </a:ext>
            </a:extLst>
          </p:cNvPr>
          <p:cNvSpPr>
            <a:spLocks xmlns:a="http://schemas.openxmlformats.org/drawingml/2006/main" noGrp="1"/>
          </p:cNvSpPr>
          <p:nvPr/>
        </p:nvSpPr>
        <p:spPr>
          <a:xfrm xmlns:a="http://schemas.openxmlformats.org/drawingml/2006/main">
            <a:off x="904875" y="3190875"/>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55BDEB"/>
                </a:solidFill>
              </a:defRPr>
            </a:pPr>
            <a:r>
              <a:rPr sz="1650" b="1">
                <a:solidFill>
                  <a:srgbClr val="55BDEB"/>
                </a:solidFill>
              </a:rPr>
              <a:t>•</a:t>
            </a:r>
          </a:p>
        </p:txBody>
      </p:sp>
      <p:sp>
        <p:nvSpPr>
          <p:cNvPr id="12" name="">
            <a:extLst xmlns:a="http://schemas.openxmlformats.org/drawingml/2006/main">
              <a:ext uri="{FF2B5EF4-FFF2-40B4-BE49-F238E27FC236}">
                <a16:creationId xmlns:a16="http://schemas.microsoft.com/office/drawing/2014/main" id="{90D172BF-D5A3-4D02-BF77-BCA8127706A4}"/>
              </a:ext>
            </a:extLst>
          </p:cNvPr>
          <p:cNvSpPr>
            <a:spLocks xmlns:a="http://schemas.openxmlformats.org/drawingml/2006/main" noGrp="1"/>
          </p:cNvSpPr>
          <p:nvPr/>
        </p:nvSpPr>
        <p:spPr>
          <a:xfrm xmlns:a="http://schemas.openxmlformats.org/drawingml/2006/main">
            <a:off x="1190625" y="3190875"/>
            <a:ext cx="40481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52231"/>
                </a:solidFill>
              </a:defRPr>
            </a:pPr>
            <a:r>
              <a:rPr sz="1650" b="0">
                <a:solidFill>
                  <a:srgbClr val="152231"/>
                </a:solidFill>
              </a:rPr>
              <a:t>Resistance training 2+ days/week</a:t>
            </a:r>
          </a:p>
        </p:txBody>
      </p:sp>
      <p:sp>
        <p:nvSpPr>
          <p:cNvPr id="13" name="">
            <a:extLst xmlns:a="http://schemas.openxmlformats.org/drawingml/2006/main">
              <a:ext uri="{FF2B5EF4-FFF2-40B4-BE49-F238E27FC236}">
                <a16:creationId xmlns:a16="http://schemas.microsoft.com/office/drawing/2014/main" id="{E0F7874B-322D-43C3-B9F4-76808857F3BB}"/>
              </a:ext>
            </a:extLst>
          </p:cNvPr>
          <p:cNvSpPr>
            <a:spLocks xmlns:a="http://schemas.openxmlformats.org/drawingml/2006/main" noGrp="1"/>
          </p:cNvSpPr>
          <p:nvPr/>
        </p:nvSpPr>
        <p:spPr>
          <a:xfrm xmlns:a="http://schemas.openxmlformats.org/drawingml/2006/main">
            <a:off x="904875" y="3762375"/>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55BDEB"/>
                </a:solidFill>
              </a:defRPr>
            </a:pPr>
            <a:r>
              <a:rPr sz="1650" b="1">
                <a:solidFill>
                  <a:srgbClr val="55BDEB"/>
                </a:solidFill>
              </a:rPr>
              <a:t>•</a:t>
            </a:r>
          </a:p>
        </p:txBody>
      </p:sp>
      <p:sp>
        <p:nvSpPr>
          <p:cNvPr id="14" name="">
            <a:extLst xmlns:a="http://schemas.openxmlformats.org/drawingml/2006/main">
              <a:ext uri="{FF2B5EF4-FFF2-40B4-BE49-F238E27FC236}">
                <a16:creationId xmlns:a16="http://schemas.microsoft.com/office/drawing/2014/main" id="{6CD9EA3D-CBCF-499C-9F70-544EFCF54E03}"/>
              </a:ext>
            </a:extLst>
          </p:cNvPr>
          <p:cNvSpPr>
            <a:spLocks xmlns:a="http://schemas.openxmlformats.org/drawingml/2006/main" noGrp="1"/>
          </p:cNvSpPr>
          <p:nvPr/>
        </p:nvSpPr>
        <p:spPr>
          <a:xfrm xmlns:a="http://schemas.openxmlformats.org/drawingml/2006/main">
            <a:off x="1190625" y="3762375"/>
            <a:ext cx="40481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52231"/>
                </a:solidFill>
              </a:defRPr>
            </a:pPr>
            <a:r>
              <a:rPr sz="1650" b="0">
                <a:solidFill>
                  <a:srgbClr val="152231"/>
                </a:solidFill>
              </a:rPr>
              <a:t>Adequate protein, calcium and vitamin D</a:t>
            </a:r>
          </a:p>
        </p:txBody>
      </p:sp>
      <p:sp>
        <p:nvSpPr>
          <p:cNvPr id="15" name="">
            <a:extLst xmlns:a="http://schemas.openxmlformats.org/drawingml/2006/main">
              <a:ext uri="{FF2B5EF4-FFF2-40B4-BE49-F238E27FC236}">
                <a16:creationId xmlns:a16="http://schemas.microsoft.com/office/drawing/2014/main" id="{FE1D020B-C93C-4D2A-BE40-8FEA7D00F6BE}"/>
              </a:ext>
            </a:extLst>
          </p:cNvPr>
          <p:cNvSpPr>
            <a:spLocks xmlns:a="http://schemas.openxmlformats.org/drawingml/2006/main" noGrp="1"/>
          </p:cNvSpPr>
          <p:nvPr/>
        </p:nvSpPr>
        <p:spPr>
          <a:xfrm xmlns:a="http://schemas.openxmlformats.org/drawingml/2006/main">
            <a:off x="904875" y="4333875"/>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55BDEB"/>
                </a:solidFill>
              </a:defRPr>
            </a:pPr>
            <a:r>
              <a:rPr sz="1650" b="1">
                <a:solidFill>
                  <a:srgbClr val="55BDEB"/>
                </a:solidFill>
              </a:rPr>
              <a:t>•</a:t>
            </a:r>
          </a:p>
        </p:txBody>
      </p:sp>
      <p:sp>
        <p:nvSpPr>
          <p:cNvPr id="16" name="">
            <a:extLst xmlns:a="http://schemas.openxmlformats.org/drawingml/2006/main">
              <a:ext uri="{FF2B5EF4-FFF2-40B4-BE49-F238E27FC236}">
                <a16:creationId xmlns:a16="http://schemas.microsoft.com/office/drawing/2014/main" id="{ED7EFC9C-CA6E-4ACE-8293-45756E5026B2}"/>
              </a:ext>
            </a:extLst>
          </p:cNvPr>
          <p:cNvSpPr>
            <a:spLocks xmlns:a="http://schemas.openxmlformats.org/drawingml/2006/main" noGrp="1"/>
          </p:cNvSpPr>
          <p:nvPr/>
        </p:nvSpPr>
        <p:spPr>
          <a:xfrm xmlns:a="http://schemas.openxmlformats.org/drawingml/2006/main">
            <a:off x="1190625" y="4333875"/>
            <a:ext cx="40481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52231"/>
                </a:solidFill>
              </a:defRPr>
            </a:pPr>
            <a:r>
              <a:rPr sz="1650" b="0">
                <a:solidFill>
                  <a:srgbClr val="152231"/>
                </a:solidFill>
              </a:rPr>
              <a:t>Fall prevention and balance work</a:t>
            </a:r>
          </a:p>
        </p:txBody>
      </p:sp>
      <p:sp>
        <p:nvSpPr>
          <p:cNvPr id="17" name="">
            <a:extLst xmlns:a="http://schemas.openxmlformats.org/drawingml/2006/main">
              <a:ext uri="{FF2B5EF4-FFF2-40B4-BE49-F238E27FC236}">
                <a16:creationId xmlns:a16="http://schemas.microsoft.com/office/drawing/2014/main" id="{EF55E1A4-F0BA-4577-A60C-5F9DFAAC5439}"/>
              </a:ext>
            </a:extLst>
          </p:cNvPr>
          <p:cNvSpPr>
            <a:spLocks xmlns:a="http://schemas.openxmlformats.org/drawingml/2006/main" noGrp="1"/>
          </p:cNvSpPr>
          <p:nvPr/>
        </p:nvSpPr>
        <p:spPr>
          <a:xfrm xmlns:a="http://schemas.openxmlformats.org/drawingml/2006/main">
            <a:off x="6096000" y="1666875"/>
            <a:ext cx="5095875" cy="3381375"/>
          </a:xfrm>
          <a:prstGeom xmlns:a="http://schemas.openxmlformats.org/drawingml/2006/main" prst="roundRect">
            <a:avLst>
              <a:gd name="adj" fmla="val 3380"/>
            </a:avLst>
          </a:prstGeom>
          <a:solidFill xmlns:a="http://schemas.openxmlformats.org/drawingml/2006/main">
            <a:srgbClr val="F6F1E9"/>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18065CF0-DC00-4308-BD90-D59933A89D0D}"/>
              </a:ext>
            </a:extLst>
          </p:cNvPr>
          <p:cNvSpPr>
            <a:spLocks xmlns:a="http://schemas.openxmlformats.org/drawingml/2006/main" noGrp="1"/>
          </p:cNvSpPr>
          <p:nvPr/>
        </p:nvSpPr>
        <p:spPr>
          <a:xfrm xmlns:a="http://schemas.openxmlformats.org/drawingml/2006/main">
            <a:off x="6381750" y="1952625"/>
            <a:ext cx="4476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1">
                <a:solidFill>
                  <a:srgbClr val="123B5D"/>
                </a:solidFill>
              </a:defRPr>
            </a:pPr>
            <a:r>
              <a:rPr sz="2100" b="1">
                <a:solidFill>
                  <a:srgbClr val="123B5D"/>
                </a:solidFill>
              </a:rPr>
              <a:t>Ask about bone screening</a:t>
            </a:r>
          </a:p>
        </p:txBody>
      </p:sp>
      <p:sp>
        <p:nvSpPr>
          <p:cNvPr id="19" name="">
            <a:extLst xmlns:a="http://schemas.openxmlformats.org/drawingml/2006/main">
              <a:ext uri="{FF2B5EF4-FFF2-40B4-BE49-F238E27FC236}">
                <a16:creationId xmlns:a16="http://schemas.microsoft.com/office/drawing/2014/main" id="{31FD7ACF-25E6-4467-A04F-FAF9679F813F}"/>
              </a:ext>
            </a:extLst>
          </p:cNvPr>
          <p:cNvSpPr>
            <a:spLocks xmlns:a="http://schemas.openxmlformats.org/drawingml/2006/main" noGrp="1"/>
          </p:cNvSpPr>
          <p:nvPr/>
        </p:nvSpPr>
        <p:spPr>
          <a:xfrm xmlns:a="http://schemas.openxmlformats.org/drawingml/2006/main">
            <a:off x="6381750" y="2619375"/>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55BDEB"/>
                </a:solidFill>
              </a:defRPr>
            </a:pPr>
            <a:r>
              <a:rPr sz="1650" b="1">
                <a:solidFill>
                  <a:srgbClr val="55BDEB"/>
                </a:solidFill>
              </a:rPr>
              <a:t>•</a:t>
            </a:r>
          </a:p>
        </p:txBody>
      </p:sp>
      <p:sp>
        <p:nvSpPr>
          <p:cNvPr id="20" name="">
            <a:extLst xmlns:a="http://schemas.openxmlformats.org/drawingml/2006/main">
              <a:ext uri="{FF2B5EF4-FFF2-40B4-BE49-F238E27FC236}">
                <a16:creationId xmlns:a16="http://schemas.microsoft.com/office/drawing/2014/main" id="{6F77E015-9512-40B9-866C-78D2609EC5AD}"/>
              </a:ext>
            </a:extLst>
          </p:cNvPr>
          <p:cNvSpPr>
            <a:spLocks xmlns:a="http://schemas.openxmlformats.org/drawingml/2006/main" noGrp="1"/>
          </p:cNvSpPr>
          <p:nvPr/>
        </p:nvSpPr>
        <p:spPr>
          <a:xfrm xmlns:a="http://schemas.openxmlformats.org/drawingml/2006/main">
            <a:off x="6667500" y="2619375"/>
            <a:ext cx="40481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52231"/>
                </a:solidFill>
              </a:defRPr>
            </a:pPr>
            <a:r>
              <a:rPr sz="1650" b="0">
                <a:solidFill>
                  <a:srgbClr val="152231"/>
                </a:solidFill>
              </a:rPr>
              <a:t>Age and personal risk determine timing</a:t>
            </a:r>
          </a:p>
        </p:txBody>
      </p:sp>
      <p:sp>
        <p:nvSpPr>
          <p:cNvPr id="21" name="">
            <a:extLst xmlns:a="http://schemas.openxmlformats.org/drawingml/2006/main">
              <a:ext uri="{FF2B5EF4-FFF2-40B4-BE49-F238E27FC236}">
                <a16:creationId xmlns:a16="http://schemas.microsoft.com/office/drawing/2014/main" id="{D39DA789-CBDD-4C17-A88B-EDA9A0847A79}"/>
              </a:ext>
            </a:extLst>
          </p:cNvPr>
          <p:cNvSpPr>
            <a:spLocks xmlns:a="http://schemas.openxmlformats.org/drawingml/2006/main" noGrp="1"/>
          </p:cNvSpPr>
          <p:nvPr/>
        </p:nvSpPr>
        <p:spPr>
          <a:xfrm xmlns:a="http://schemas.openxmlformats.org/drawingml/2006/main">
            <a:off x="6381750" y="3267075"/>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55BDEB"/>
                </a:solidFill>
              </a:defRPr>
            </a:pPr>
            <a:r>
              <a:rPr sz="1650" b="1">
                <a:solidFill>
                  <a:srgbClr val="55BDEB"/>
                </a:solidFill>
              </a:rPr>
              <a:t>•</a:t>
            </a:r>
          </a:p>
        </p:txBody>
      </p:sp>
      <p:sp>
        <p:nvSpPr>
          <p:cNvPr id="22" name="">
            <a:extLst xmlns:a="http://schemas.openxmlformats.org/drawingml/2006/main">
              <a:ext uri="{FF2B5EF4-FFF2-40B4-BE49-F238E27FC236}">
                <a16:creationId xmlns:a16="http://schemas.microsoft.com/office/drawing/2014/main" id="{04FDC1AF-2FB6-4298-AEAA-28E4CD5E9A79}"/>
              </a:ext>
            </a:extLst>
          </p:cNvPr>
          <p:cNvSpPr>
            <a:spLocks xmlns:a="http://schemas.openxmlformats.org/drawingml/2006/main" noGrp="1"/>
          </p:cNvSpPr>
          <p:nvPr/>
        </p:nvSpPr>
        <p:spPr>
          <a:xfrm xmlns:a="http://schemas.openxmlformats.org/drawingml/2006/main">
            <a:off x="6667500" y="3267075"/>
            <a:ext cx="40481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52231"/>
                </a:solidFill>
              </a:defRPr>
            </a:pPr>
            <a:r>
              <a:rPr sz="1650" b="0">
                <a:solidFill>
                  <a:srgbClr val="152231"/>
                </a:solidFill>
              </a:rPr>
              <a:t>Earlier screening may be needed with risk factors</a:t>
            </a:r>
          </a:p>
        </p:txBody>
      </p:sp>
      <p:sp>
        <p:nvSpPr>
          <p:cNvPr id="23" name="">
            <a:extLst xmlns:a="http://schemas.openxmlformats.org/drawingml/2006/main">
              <a:ext uri="{FF2B5EF4-FFF2-40B4-BE49-F238E27FC236}">
                <a16:creationId xmlns:a16="http://schemas.microsoft.com/office/drawing/2014/main" id="{7CC0E341-2AE0-4335-84BB-274EC0FB077C}"/>
              </a:ext>
            </a:extLst>
          </p:cNvPr>
          <p:cNvSpPr>
            <a:spLocks xmlns:a="http://schemas.openxmlformats.org/drawingml/2006/main" noGrp="1"/>
          </p:cNvSpPr>
          <p:nvPr/>
        </p:nvSpPr>
        <p:spPr>
          <a:xfrm xmlns:a="http://schemas.openxmlformats.org/drawingml/2006/main">
            <a:off x="6381750" y="3914775"/>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55BDEB"/>
                </a:solidFill>
              </a:defRPr>
            </a:pPr>
            <a:r>
              <a:rPr sz="1650" b="1">
                <a:solidFill>
                  <a:srgbClr val="55BDEB"/>
                </a:solidFill>
              </a:rPr>
              <a:t>•</a:t>
            </a:r>
          </a:p>
        </p:txBody>
      </p:sp>
      <p:sp>
        <p:nvSpPr>
          <p:cNvPr id="24" name="">
            <a:extLst xmlns:a="http://schemas.openxmlformats.org/drawingml/2006/main">
              <a:ext uri="{FF2B5EF4-FFF2-40B4-BE49-F238E27FC236}">
                <a16:creationId xmlns:a16="http://schemas.microsoft.com/office/drawing/2014/main" id="{46AC19A4-22AF-4902-A81C-037D4BA12AAA}"/>
              </a:ext>
            </a:extLst>
          </p:cNvPr>
          <p:cNvSpPr>
            <a:spLocks xmlns:a="http://schemas.openxmlformats.org/drawingml/2006/main" noGrp="1"/>
          </p:cNvSpPr>
          <p:nvPr/>
        </p:nvSpPr>
        <p:spPr>
          <a:xfrm xmlns:a="http://schemas.openxmlformats.org/drawingml/2006/main">
            <a:off x="6667500" y="3914775"/>
            <a:ext cx="40481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52231"/>
                </a:solidFill>
              </a:defRPr>
            </a:pPr>
            <a:r>
              <a:rPr sz="1650" b="0">
                <a:solidFill>
                  <a:srgbClr val="152231"/>
                </a:solidFill>
              </a:rPr>
              <a:t>Do not self-prescribe high-dose supplements</a:t>
            </a:r>
          </a:p>
        </p:txBody>
      </p:sp>
      <p:sp>
        <p:nvSpPr>
          <p:cNvPr id="25" name="">
            <a:extLst xmlns:a="http://schemas.openxmlformats.org/drawingml/2006/main">
              <a:ext uri="{FF2B5EF4-FFF2-40B4-BE49-F238E27FC236}">
                <a16:creationId xmlns:a16="http://schemas.microsoft.com/office/drawing/2014/main" id="{2C1EF4E8-54DD-4F22-A51F-4A8D08F6EA9F}"/>
              </a:ext>
            </a:extLst>
          </p:cNvPr>
          <p:cNvSpPr>
            <a:spLocks xmlns:a="http://schemas.openxmlformats.org/drawingml/2006/main" noGrp="1"/>
          </p:cNvSpPr>
          <p:nvPr/>
        </p:nvSpPr>
        <p:spPr>
          <a:xfrm xmlns:a="http://schemas.openxmlformats.org/drawingml/2006/main">
            <a:off x="647700" y="5429250"/>
            <a:ext cx="10191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950" b="1">
                <a:solidFill>
                  <a:srgbClr val="337A61"/>
                </a:solidFill>
              </a:defRPr>
            </a:pPr>
            <a:r>
              <a:rPr sz="1950" b="1">
                <a:solidFill>
                  <a:srgbClr val="337A61"/>
                </a:solidFill>
              </a:rPr>
              <a:t>Strength supports bones, metabolism, mobility and independence.</a:t>
            </a:r>
          </a:p>
        </p:txBody>
      </p:sp>
    </p:spTree>
    <p:extLst>
      <p:ext uri="{BB962C8B-B14F-4D97-AF65-F5344CB8AC3E}">
        <p14:creationId xmlns:p14="http://schemas.microsoft.com/office/powerpoint/2010/main" val="1612952324"/>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24D6C04D-F2D8-4FC0-9F4F-B23920C877CD}"/>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8E7A688B-D989-4071-812D-84645FDFE151}"/>
              </a:ext>
            </a:extLst>
          </p:cNvPr>
          <p:cNvSpPr>
            <a:spLocks xmlns:a="http://schemas.openxmlformats.org/drawingml/2006/main" noGrp="1"/>
          </p:cNvSpPr>
          <p:nvPr/>
        </p:nvSpPr>
        <p:spPr>
          <a:xfrm xmlns:a="http://schemas.openxmlformats.org/drawingml/2006/main">
            <a:off x="590550" y="285750"/>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687584"/>
                </a:solidFill>
              </a:defRPr>
            </a:pPr>
            <a:r>
              <a:rPr sz="1050" b="1">
                <a:solidFill>
                  <a:srgbClr val="687584"/>
                </a:solidFill>
              </a:rPr>
              <a:t>ASSESSMENT</a:t>
            </a:r>
          </a:p>
        </p:txBody>
      </p:sp>
      <p:sp>
        <p:nvSpPr>
          <p:cNvPr id="3" name="">
            <a:extLst xmlns:a="http://schemas.openxmlformats.org/drawingml/2006/main">
              <a:ext uri="{FF2B5EF4-FFF2-40B4-BE49-F238E27FC236}">
                <a16:creationId xmlns:a16="http://schemas.microsoft.com/office/drawing/2014/main" id="{7A703F67-E303-4C22-B28E-DF57674CCC57}"/>
              </a:ext>
            </a:extLst>
          </p:cNvPr>
          <p:cNvSpPr>
            <a:spLocks xmlns:a="http://schemas.openxmlformats.org/drawingml/2006/main" noGrp="1"/>
          </p:cNvSpPr>
          <p:nvPr/>
        </p:nvSpPr>
        <p:spPr>
          <a:xfrm xmlns:a="http://schemas.openxmlformats.org/drawingml/2006/main">
            <a:off x="590550" y="628650"/>
            <a:ext cx="10953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850" b="1">
                <a:solidFill>
                  <a:srgbClr val="123B5D"/>
                </a:solidFill>
              </a:defRPr>
            </a:pPr>
            <a:r>
              <a:rPr sz="2850" b="1">
                <a:solidFill>
                  <a:srgbClr val="123B5D"/>
                </a:solidFill>
              </a:rPr>
              <a:t>Most people do not need a hormone test</a:t>
            </a:r>
          </a:p>
        </p:txBody>
      </p:sp>
      <p:sp>
        <p:nvSpPr>
          <p:cNvPr id="4" name="">
            <a:extLst xmlns:a="http://schemas.openxmlformats.org/drawingml/2006/main">
              <a:ext uri="{FF2B5EF4-FFF2-40B4-BE49-F238E27FC236}">
                <a16:creationId xmlns:a16="http://schemas.microsoft.com/office/drawing/2014/main" id="{01CA84BE-60A3-4EFB-B8E5-3961B747E4BD}"/>
              </a:ext>
            </a:extLst>
          </p:cNvPr>
          <p:cNvSpPr>
            <a:spLocks xmlns:a="http://schemas.openxmlformats.org/drawingml/2006/main" noGrp="1"/>
          </p:cNvSpPr>
          <p:nvPr/>
        </p:nvSpPr>
        <p:spPr>
          <a:xfrm xmlns:a="http://schemas.openxmlformats.org/drawingml/2006/main">
            <a:off x="590550" y="1304925"/>
            <a:ext cx="10953750" cy="19050"/>
          </a:xfrm>
          <a:prstGeom xmlns:a="http://schemas.openxmlformats.org/drawingml/2006/main" prst="rect">
            <a:avLst/>
          </a:prstGeom>
          <a:solidFill xmlns:a="http://schemas.openxmlformats.org/drawingml/2006/main">
            <a:srgbClr val="CCD5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48C97CAD-91D4-4DEE-918E-1C71486ACBD6}"/>
              </a:ext>
            </a:extLst>
          </p:cNvPr>
          <p:cNvSpPr>
            <a:spLocks xmlns:a="http://schemas.openxmlformats.org/drawingml/2006/main" noGrp="1"/>
          </p:cNvSpPr>
          <p:nvPr/>
        </p:nvSpPr>
        <p:spPr>
          <a:xfrm xmlns:a="http://schemas.openxmlformats.org/drawingml/2006/main">
            <a:off x="590550" y="647700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0">
                <a:solidFill>
                  <a:srgbClr val="687584"/>
                </a:solidFill>
              </a:defRPr>
            </a:pPr>
            <a:r>
              <a:rPr sz="900" b="0">
                <a:solidFill>
                  <a:srgbClr val="687584"/>
                </a:solidFill>
              </a:rPr>
              <a:t>AGGSO 2000 Set • Health Education Series</a:t>
            </a:r>
          </a:p>
        </p:txBody>
      </p:sp>
      <p:sp>
        <p:nvSpPr>
          <p:cNvPr id="6" name="">
            <a:extLst xmlns:a="http://schemas.openxmlformats.org/drawingml/2006/main">
              <a:ext uri="{FF2B5EF4-FFF2-40B4-BE49-F238E27FC236}">
                <a16:creationId xmlns:a16="http://schemas.microsoft.com/office/drawing/2014/main" id="{53EAC9E1-C4E5-43E3-8CCD-B02D4F301F51}"/>
              </a:ext>
            </a:extLst>
          </p:cNvPr>
          <p:cNvSpPr>
            <a:spLocks xmlns:a="http://schemas.openxmlformats.org/drawingml/2006/main" noGrp="1"/>
          </p:cNvSpPr>
          <p:nvPr/>
        </p:nvSpPr>
        <p:spPr>
          <a:xfrm xmlns:a="http://schemas.openxmlformats.org/drawingml/2006/main">
            <a:off x="11096625" y="6429375"/>
            <a:ext cx="428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87584"/>
                </a:solidFill>
              </a:defRPr>
            </a:pPr>
            <a:r>
              <a:rPr sz="975" b="1">
                <a:solidFill>
                  <a:srgbClr val="687584"/>
                </a:solidFill>
              </a:rPr>
              <a:t>12</a:t>
            </a:r>
          </a:p>
        </p:txBody>
      </p:sp>
      <p:sp>
        <p:nvSpPr>
          <p:cNvPr id="7" name="">
            <a:extLst xmlns:a="http://schemas.openxmlformats.org/drawingml/2006/main">
              <a:ext uri="{FF2B5EF4-FFF2-40B4-BE49-F238E27FC236}">
                <a16:creationId xmlns:a16="http://schemas.microsoft.com/office/drawing/2014/main" id="{C778DEAC-EF16-40F4-AD66-DA5D09CB9640}"/>
              </a:ext>
            </a:extLst>
          </p:cNvPr>
          <p:cNvSpPr>
            <a:spLocks xmlns:a="http://schemas.openxmlformats.org/drawingml/2006/main" noGrp="1"/>
          </p:cNvSpPr>
          <p:nvPr/>
        </p:nvSpPr>
        <p:spPr>
          <a:xfrm xmlns:a="http://schemas.openxmlformats.org/drawingml/2006/main">
            <a:off x="647700" y="1666875"/>
            <a:ext cx="6858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1">
                <a:solidFill>
                  <a:srgbClr val="123B5D"/>
                </a:solidFill>
              </a:defRPr>
            </a:pPr>
            <a:r>
              <a:rPr sz="2100" b="1">
                <a:solidFill>
                  <a:srgbClr val="123B5D"/>
                </a:solidFill>
              </a:rPr>
              <a:t>For most people over 45 with typical symptoms:</a:t>
            </a:r>
          </a:p>
        </p:txBody>
      </p:sp>
      <p:sp>
        <p:nvSpPr>
          <p:cNvPr id="8" name="">
            <a:extLst xmlns:a="http://schemas.openxmlformats.org/drawingml/2006/main">
              <a:ext uri="{FF2B5EF4-FFF2-40B4-BE49-F238E27FC236}">
                <a16:creationId xmlns:a16="http://schemas.microsoft.com/office/drawing/2014/main" id="{AE78FDDF-E6E3-4E8E-A718-C5DB62036101}"/>
              </a:ext>
            </a:extLst>
          </p:cNvPr>
          <p:cNvSpPr>
            <a:spLocks xmlns:a="http://schemas.openxmlformats.org/drawingml/2006/main" noGrp="1"/>
          </p:cNvSpPr>
          <p:nvPr/>
        </p:nvSpPr>
        <p:spPr>
          <a:xfrm xmlns:a="http://schemas.openxmlformats.org/drawingml/2006/main">
            <a:off x="647700" y="2286000"/>
            <a:ext cx="6858000" cy="895350"/>
          </a:xfrm>
          <a:prstGeom xmlns:a="http://schemas.openxmlformats.org/drawingml/2006/main" prst="roundRect">
            <a:avLst>
              <a:gd name="adj" fmla="val 12766"/>
            </a:avLst>
          </a:prstGeom>
          <a:solidFill xmlns:a="http://schemas.openxmlformats.org/drawingml/2006/main">
            <a:srgbClr val="EAF7FC"/>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9BF85894-F778-441F-92EC-ABE0E0C6B112}"/>
              </a:ext>
            </a:extLst>
          </p:cNvPr>
          <p:cNvSpPr>
            <a:spLocks xmlns:a="http://schemas.openxmlformats.org/drawingml/2006/main" noGrp="1"/>
          </p:cNvSpPr>
          <p:nvPr/>
        </p:nvSpPr>
        <p:spPr>
          <a:xfrm xmlns:a="http://schemas.openxmlformats.org/drawingml/2006/main">
            <a:off x="876300" y="2286000"/>
            <a:ext cx="64008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100" b="1">
                <a:solidFill>
                  <a:srgbClr val="152231"/>
                </a:solidFill>
              </a:defRPr>
            </a:pPr>
            <a:r>
              <a:rPr sz="2100" b="1">
                <a:solidFill>
                  <a:srgbClr val="152231"/>
                </a:solidFill>
              </a:rPr>
              <a:t>Cycle pattern + symptoms + medical history</a:t>
            </a:r>
          </a:p>
        </p:txBody>
      </p:sp>
      <p:sp>
        <p:nvSpPr>
          <p:cNvPr id="10" name="">
            <a:extLst xmlns:a="http://schemas.openxmlformats.org/drawingml/2006/main">
              <a:ext uri="{FF2B5EF4-FFF2-40B4-BE49-F238E27FC236}">
                <a16:creationId xmlns:a16="http://schemas.microsoft.com/office/drawing/2014/main" id="{B51F216F-D930-459F-90A4-581E34FAF959}"/>
              </a:ext>
            </a:extLst>
          </p:cNvPr>
          <p:cNvSpPr>
            <a:spLocks xmlns:a="http://schemas.openxmlformats.org/drawingml/2006/main" noGrp="1"/>
          </p:cNvSpPr>
          <p:nvPr/>
        </p:nvSpPr>
        <p:spPr>
          <a:xfrm xmlns:a="http://schemas.openxmlformats.org/drawingml/2006/main">
            <a:off x="647700" y="3667125"/>
            <a:ext cx="52387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950" b="1">
                <a:solidFill>
                  <a:srgbClr val="123B5D"/>
                </a:solidFill>
              </a:defRPr>
            </a:pPr>
            <a:r>
              <a:rPr sz="1950" b="1">
                <a:solidFill>
                  <a:srgbClr val="123B5D"/>
                </a:solidFill>
              </a:rPr>
              <a:t>Tests may be useful when:</a:t>
            </a:r>
          </a:p>
        </p:txBody>
      </p:sp>
      <p:sp>
        <p:nvSpPr>
          <p:cNvPr id="11" name="">
            <a:extLst xmlns:a="http://schemas.openxmlformats.org/drawingml/2006/main">
              <a:ext uri="{FF2B5EF4-FFF2-40B4-BE49-F238E27FC236}">
                <a16:creationId xmlns:a16="http://schemas.microsoft.com/office/drawing/2014/main" id="{14E0F0C9-0F00-4B9B-B77D-A5DE2CD1F70D}"/>
              </a:ext>
            </a:extLst>
          </p:cNvPr>
          <p:cNvSpPr>
            <a:spLocks xmlns:a="http://schemas.openxmlformats.org/drawingml/2006/main" noGrp="1"/>
          </p:cNvSpPr>
          <p:nvPr/>
        </p:nvSpPr>
        <p:spPr>
          <a:xfrm xmlns:a="http://schemas.openxmlformats.org/drawingml/2006/main">
            <a:off x="647700" y="4219575"/>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55BDEB"/>
                </a:solidFill>
              </a:defRPr>
            </a:pPr>
            <a:r>
              <a:rPr sz="1650" b="1">
                <a:solidFill>
                  <a:srgbClr val="55BDEB"/>
                </a:solidFill>
              </a:rPr>
              <a:t>•</a:t>
            </a:r>
          </a:p>
        </p:txBody>
      </p:sp>
      <p:sp>
        <p:nvSpPr>
          <p:cNvPr id="12" name="">
            <a:extLst xmlns:a="http://schemas.openxmlformats.org/drawingml/2006/main">
              <a:ext uri="{FF2B5EF4-FFF2-40B4-BE49-F238E27FC236}">
                <a16:creationId xmlns:a16="http://schemas.microsoft.com/office/drawing/2014/main" id="{894FCBD8-665C-4241-90A5-44147D7655E4}"/>
              </a:ext>
            </a:extLst>
          </p:cNvPr>
          <p:cNvSpPr>
            <a:spLocks xmlns:a="http://schemas.openxmlformats.org/drawingml/2006/main" noGrp="1"/>
          </p:cNvSpPr>
          <p:nvPr/>
        </p:nvSpPr>
        <p:spPr>
          <a:xfrm xmlns:a="http://schemas.openxmlformats.org/drawingml/2006/main">
            <a:off x="933450" y="4219575"/>
            <a:ext cx="6096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52231"/>
                </a:solidFill>
              </a:defRPr>
            </a:pPr>
            <a:r>
              <a:rPr sz="1650" b="0">
                <a:solidFill>
                  <a:srgbClr val="152231"/>
                </a:solidFill>
              </a:rPr>
              <a:t>Symptoms begin unusually early</a:t>
            </a:r>
          </a:p>
        </p:txBody>
      </p:sp>
      <p:sp>
        <p:nvSpPr>
          <p:cNvPr id="13" name="">
            <a:extLst xmlns:a="http://schemas.openxmlformats.org/drawingml/2006/main">
              <a:ext uri="{FF2B5EF4-FFF2-40B4-BE49-F238E27FC236}">
                <a16:creationId xmlns:a16="http://schemas.microsoft.com/office/drawing/2014/main" id="{87427022-7171-4D65-967A-2213A1AB1AE2}"/>
              </a:ext>
            </a:extLst>
          </p:cNvPr>
          <p:cNvSpPr>
            <a:spLocks xmlns:a="http://schemas.openxmlformats.org/drawingml/2006/main" noGrp="1"/>
          </p:cNvSpPr>
          <p:nvPr/>
        </p:nvSpPr>
        <p:spPr>
          <a:xfrm xmlns:a="http://schemas.openxmlformats.org/drawingml/2006/main">
            <a:off x="647700" y="4714875"/>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55BDEB"/>
                </a:solidFill>
              </a:defRPr>
            </a:pPr>
            <a:r>
              <a:rPr sz="1650" b="1">
                <a:solidFill>
                  <a:srgbClr val="55BDEB"/>
                </a:solidFill>
              </a:rPr>
              <a:t>•</a:t>
            </a:r>
          </a:p>
        </p:txBody>
      </p:sp>
      <p:sp>
        <p:nvSpPr>
          <p:cNvPr id="14" name="">
            <a:extLst xmlns:a="http://schemas.openxmlformats.org/drawingml/2006/main">
              <a:ext uri="{FF2B5EF4-FFF2-40B4-BE49-F238E27FC236}">
                <a16:creationId xmlns:a16="http://schemas.microsoft.com/office/drawing/2014/main" id="{668FA5BA-3162-4C88-8387-84517C47EAB0}"/>
              </a:ext>
            </a:extLst>
          </p:cNvPr>
          <p:cNvSpPr>
            <a:spLocks xmlns:a="http://schemas.openxmlformats.org/drawingml/2006/main" noGrp="1"/>
          </p:cNvSpPr>
          <p:nvPr/>
        </p:nvSpPr>
        <p:spPr>
          <a:xfrm xmlns:a="http://schemas.openxmlformats.org/drawingml/2006/main">
            <a:off x="933450" y="4714875"/>
            <a:ext cx="6096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52231"/>
                </a:solidFill>
              </a:defRPr>
            </a:pPr>
            <a:r>
              <a:rPr sz="1650" b="0">
                <a:solidFill>
                  <a:srgbClr val="152231"/>
                </a:solidFill>
              </a:rPr>
              <a:t>Pregnancy or another condition is possible</a:t>
            </a:r>
          </a:p>
        </p:txBody>
      </p:sp>
      <p:sp>
        <p:nvSpPr>
          <p:cNvPr id="15" name="">
            <a:extLst xmlns:a="http://schemas.openxmlformats.org/drawingml/2006/main">
              <a:ext uri="{FF2B5EF4-FFF2-40B4-BE49-F238E27FC236}">
                <a16:creationId xmlns:a16="http://schemas.microsoft.com/office/drawing/2014/main" id="{ADAEF172-EB3D-4D25-BC62-58E4D385C75B}"/>
              </a:ext>
            </a:extLst>
          </p:cNvPr>
          <p:cNvSpPr>
            <a:spLocks xmlns:a="http://schemas.openxmlformats.org/drawingml/2006/main" noGrp="1"/>
          </p:cNvSpPr>
          <p:nvPr/>
        </p:nvSpPr>
        <p:spPr>
          <a:xfrm xmlns:a="http://schemas.openxmlformats.org/drawingml/2006/main">
            <a:off x="647700" y="5210175"/>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55BDEB"/>
                </a:solidFill>
              </a:defRPr>
            </a:pPr>
            <a:r>
              <a:rPr sz="1650" b="1">
                <a:solidFill>
                  <a:srgbClr val="55BDEB"/>
                </a:solidFill>
              </a:rPr>
              <a:t>•</a:t>
            </a:r>
          </a:p>
        </p:txBody>
      </p:sp>
      <p:sp>
        <p:nvSpPr>
          <p:cNvPr id="16" name="">
            <a:extLst xmlns:a="http://schemas.openxmlformats.org/drawingml/2006/main">
              <a:ext uri="{FF2B5EF4-FFF2-40B4-BE49-F238E27FC236}">
                <a16:creationId xmlns:a16="http://schemas.microsoft.com/office/drawing/2014/main" id="{53D906CE-35E1-4653-895F-6BEF773DF613}"/>
              </a:ext>
            </a:extLst>
          </p:cNvPr>
          <p:cNvSpPr>
            <a:spLocks xmlns:a="http://schemas.openxmlformats.org/drawingml/2006/main" noGrp="1"/>
          </p:cNvSpPr>
          <p:nvPr/>
        </p:nvSpPr>
        <p:spPr>
          <a:xfrm xmlns:a="http://schemas.openxmlformats.org/drawingml/2006/main">
            <a:off x="933450" y="5210175"/>
            <a:ext cx="6096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52231"/>
                </a:solidFill>
              </a:defRPr>
            </a:pPr>
            <a:r>
              <a:rPr sz="1650" b="0">
                <a:solidFill>
                  <a:srgbClr val="152231"/>
                </a:solidFill>
              </a:rPr>
              <a:t>Bleeding pattern is abnormal</a:t>
            </a:r>
          </a:p>
        </p:txBody>
      </p:sp>
      <p:sp>
        <p:nvSpPr>
          <p:cNvPr id="17" name="">
            <a:extLst xmlns:a="http://schemas.openxmlformats.org/drawingml/2006/main">
              <a:ext uri="{FF2B5EF4-FFF2-40B4-BE49-F238E27FC236}">
                <a16:creationId xmlns:a16="http://schemas.microsoft.com/office/drawing/2014/main" id="{4E6F4B6C-C131-4045-8604-0DF12B1BE116}"/>
              </a:ext>
            </a:extLst>
          </p:cNvPr>
          <p:cNvSpPr>
            <a:spLocks xmlns:a="http://schemas.openxmlformats.org/drawingml/2006/main" noGrp="1"/>
          </p:cNvSpPr>
          <p:nvPr/>
        </p:nvSpPr>
        <p:spPr>
          <a:xfrm xmlns:a="http://schemas.openxmlformats.org/drawingml/2006/main">
            <a:off x="647700" y="5705475"/>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55BDEB"/>
                </a:solidFill>
              </a:defRPr>
            </a:pPr>
            <a:r>
              <a:rPr sz="1650" b="1">
                <a:solidFill>
                  <a:srgbClr val="55BDEB"/>
                </a:solidFill>
              </a:rPr>
              <a:t>•</a:t>
            </a:r>
          </a:p>
        </p:txBody>
      </p:sp>
      <p:sp>
        <p:nvSpPr>
          <p:cNvPr id="18" name="">
            <a:extLst xmlns:a="http://schemas.openxmlformats.org/drawingml/2006/main">
              <a:ext uri="{FF2B5EF4-FFF2-40B4-BE49-F238E27FC236}">
                <a16:creationId xmlns:a16="http://schemas.microsoft.com/office/drawing/2014/main" id="{67168BC8-B4FE-4558-955B-F7E3261FB59B}"/>
              </a:ext>
            </a:extLst>
          </p:cNvPr>
          <p:cNvSpPr>
            <a:spLocks xmlns:a="http://schemas.openxmlformats.org/drawingml/2006/main" noGrp="1"/>
          </p:cNvSpPr>
          <p:nvPr/>
        </p:nvSpPr>
        <p:spPr>
          <a:xfrm xmlns:a="http://schemas.openxmlformats.org/drawingml/2006/main">
            <a:off x="933450" y="5705475"/>
            <a:ext cx="6096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52231"/>
                </a:solidFill>
              </a:defRPr>
            </a:pPr>
            <a:r>
              <a:rPr sz="1650" b="0">
                <a:solidFill>
                  <a:srgbClr val="152231"/>
                </a:solidFill>
              </a:rPr>
              <a:t>The diagnosis is uncertain</a:t>
            </a:r>
          </a:p>
        </p:txBody>
      </p:sp>
      <p:sp>
        <p:nvSpPr>
          <p:cNvPr id="19" name="">
            <a:extLst xmlns:a="http://schemas.openxmlformats.org/drawingml/2006/main">
              <a:ext uri="{FF2B5EF4-FFF2-40B4-BE49-F238E27FC236}">
                <a16:creationId xmlns:a16="http://schemas.microsoft.com/office/drawing/2014/main" id="{467C2A83-EC34-4CD4-B44C-8F3015CDDDE2}"/>
              </a:ext>
            </a:extLst>
          </p:cNvPr>
          <p:cNvSpPr>
            <a:spLocks xmlns:a="http://schemas.openxmlformats.org/drawingml/2006/main" noGrp="1"/>
          </p:cNvSpPr>
          <p:nvPr/>
        </p:nvSpPr>
        <p:spPr>
          <a:xfrm xmlns:a="http://schemas.openxmlformats.org/drawingml/2006/main">
            <a:off x="8001000" y="1762125"/>
            <a:ext cx="3048000" cy="3333750"/>
          </a:xfrm>
          <a:prstGeom xmlns:a="http://schemas.openxmlformats.org/drawingml/2006/main" prst="roundRect">
            <a:avLst>
              <a:gd name="adj" fmla="val 3750"/>
            </a:avLst>
          </a:prstGeom>
          <a:solidFill xmlns:a="http://schemas.openxmlformats.org/drawingml/2006/main">
            <a:srgbClr val="123B5D"/>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C8FCFC2C-41F2-4BA1-930E-74883354B6D0}"/>
              </a:ext>
            </a:extLst>
          </p:cNvPr>
          <p:cNvSpPr>
            <a:spLocks xmlns:a="http://schemas.openxmlformats.org/drawingml/2006/main" noGrp="1"/>
          </p:cNvSpPr>
          <p:nvPr/>
        </p:nvSpPr>
        <p:spPr>
          <a:xfrm xmlns:a="http://schemas.openxmlformats.org/drawingml/2006/main">
            <a:off x="8334375" y="2333625"/>
            <a:ext cx="2381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100" b="1">
                <a:solidFill>
                  <a:srgbClr val="FFFFFF"/>
                </a:solidFill>
              </a:defRPr>
            </a:pPr>
            <a:r>
              <a:rPr sz="2100" b="1">
                <a:solidFill>
                  <a:srgbClr val="FFFFFF"/>
                </a:solidFill>
              </a:rPr>
              <a:t>FSH can fluctuate widely during perimenopause.</a:t>
            </a:r>
          </a:p>
        </p:txBody>
      </p:sp>
      <p:sp>
        <p:nvSpPr>
          <p:cNvPr id="21" name="">
            <a:extLst xmlns:a="http://schemas.openxmlformats.org/drawingml/2006/main">
              <a:ext uri="{FF2B5EF4-FFF2-40B4-BE49-F238E27FC236}">
                <a16:creationId xmlns:a16="http://schemas.microsoft.com/office/drawing/2014/main" id="{F3F9DE8C-80AC-4D7F-803C-B58ED53AE0F0}"/>
              </a:ext>
            </a:extLst>
          </p:cNvPr>
          <p:cNvSpPr>
            <a:spLocks xmlns:a="http://schemas.openxmlformats.org/drawingml/2006/main" noGrp="1"/>
          </p:cNvSpPr>
          <p:nvPr/>
        </p:nvSpPr>
        <p:spPr>
          <a:xfrm xmlns:a="http://schemas.openxmlformats.org/drawingml/2006/main">
            <a:off x="8334375" y="3714750"/>
            <a:ext cx="2381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725" b="1">
                <a:solidFill>
                  <a:srgbClr val="55BDEB"/>
                </a:solidFill>
              </a:defRPr>
            </a:pPr>
            <a:r>
              <a:rPr sz="1725" b="1">
                <a:solidFill>
                  <a:srgbClr val="55BDEB"/>
                </a:solidFill>
              </a:rPr>
              <a:t>A single result may mislead.</a:t>
            </a:r>
          </a:p>
        </p:txBody>
      </p:sp>
    </p:spTree>
    <p:extLst>
      <p:ext uri="{BB962C8B-B14F-4D97-AF65-F5344CB8AC3E}">
        <p14:creationId xmlns:p14="http://schemas.microsoft.com/office/powerpoint/2010/main" val="627679741"/>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07A9F82F-C17F-4739-A8A9-237CE4433CC3}"/>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B21B08E-BA9E-48AD-9FBE-9A5EE1455015}"/>
              </a:ext>
            </a:extLst>
          </p:cNvPr>
          <p:cNvSpPr>
            <a:spLocks xmlns:a="http://schemas.openxmlformats.org/drawingml/2006/main" noGrp="1"/>
          </p:cNvSpPr>
          <p:nvPr/>
        </p:nvSpPr>
        <p:spPr>
          <a:xfrm xmlns:a="http://schemas.openxmlformats.org/drawingml/2006/main">
            <a:off x="590550" y="285750"/>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687584"/>
                </a:solidFill>
              </a:defRPr>
            </a:pPr>
            <a:r>
              <a:rPr sz="1050" b="1">
                <a:solidFill>
                  <a:srgbClr val="687584"/>
                </a:solidFill>
              </a:rPr>
              <a:t>DAILY MANAGEMENT</a:t>
            </a:r>
          </a:p>
        </p:txBody>
      </p:sp>
      <p:sp>
        <p:nvSpPr>
          <p:cNvPr id="3" name="">
            <a:extLst xmlns:a="http://schemas.openxmlformats.org/drawingml/2006/main">
              <a:ext uri="{FF2B5EF4-FFF2-40B4-BE49-F238E27FC236}">
                <a16:creationId xmlns:a16="http://schemas.microsoft.com/office/drawing/2014/main" id="{540001AD-3C6C-4364-934A-D845BEF86F99}"/>
              </a:ext>
            </a:extLst>
          </p:cNvPr>
          <p:cNvSpPr>
            <a:spLocks xmlns:a="http://schemas.openxmlformats.org/drawingml/2006/main" noGrp="1"/>
          </p:cNvSpPr>
          <p:nvPr/>
        </p:nvSpPr>
        <p:spPr>
          <a:xfrm xmlns:a="http://schemas.openxmlformats.org/drawingml/2006/main">
            <a:off x="590550" y="628650"/>
            <a:ext cx="10953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850" b="1">
                <a:solidFill>
                  <a:srgbClr val="123B5D"/>
                </a:solidFill>
              </a:defRPr>
            </a:pPr>
            <a:r>
              <a:rPr sz="2850" b="1">
                <a:solidFill>
                  <a:srgbClr val="123B5D"/>
                </a:solidFill>
              </a:rPr>
              <a:t>Lifestyle care is foundational—but it is not a moral test</a:t>
            </a:r>
          </a:p>
        </p:txBody>
      </p:sp>
      <p:sp>
        <p:nvSpPr>
          <p:cNvPr id="4" name="">
            <a:extLst xmlns:a="http://schemas.openxmlformats.org/drawingml/2006/main">
              <a:ext uri="{FF2B5EF4-FFF2-40B4-BE49-F238E27FC236}">
                <a16:creationId xmlns:a16="http://schemas.microsoft.com/office/drawing/2014/main" id="{1770FA4D-6E00-433F-9DC0-14EAD3371800}"/>
              </a:ext>
            </a:extLst>
          </p:cNvPr>
          <p:cNvSpPr>
            <a:spLocks xmlns:a="http://schemas.openxmlformats.org/drawingml/2006/main" noGrp="1"/>
          </p:cNvSpPr>
          <p:nvPr/>
        </p:nvSpPr>
        <p:spPr>
          <a:xfrm xmlns:a="http://schemas.openxmlformats.org/drawingml/2006/main">
            <a:off x="590550" y="1304925"/>
            <a:ext cx="10953750" cy="19050"/>
          </a:xfrm>
          <a:prstGeom xmlns:a="http://schemas.openxmlformats.org/drawingml/2006/main" prst="rect">
            <a:avLst/>
          </a:prstGeom>
          <a:solidFill xmlns:a="http://schemas.openxmlformats.org/drawingml/2006/main">
            <a:srgbClr val="CCD5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0A57B2B8-52FC-4130-A3F6-95A36A4529EF}"/>
              </a:ext>
            </a:extLst>
          </p:cNvPr>
          <p:cNvSpPr>
            <a:spLocks xmlns:a="http://schemas.openxmlformats.org/drawingml/2006/main" noGrp="1"/>
          </p:cNvSpPr>
          <p:nvPr/>
        </p:nvSpPr>
        <p:spPr>
          <a:xfrm xmlns:a="http://schemas.openxmlformats.org/drawingml/2006/main">
            <a:off x="590550" y="647700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0">
                <a:solidFill>
                  <a:srgbClr val="687584"/>
                </a:solidFill>
              </a:defRPr>
            </a:pPr>
            <a:r>
              <a:rPr sz="900" b="0">
                <a:solidFill>
                  <a:srgbClr val="687584"/>
                </a:solidFill>
              </a:rPr>
              <a:t>AGGSO 2000 Set • Health Education Series</a:t>
            </a:r>
          </a:p>
        </p:txBody>
      </p:sp>
      <p:sp>
        <p:nvSpPr>
          <p:cNvPr id="6" name="">
            <a:extLst xmlns:a="http://schemas.openxmlformats.org/drawingml/2006/main">
              <a:ext uri="{FF2B5EF4-FFF2-40B4-BE49-F238E27FC236}">
                <a16:creationId xmlns:a16="http://schemas.microsoft.com/office/drawing/2014/main" id="{B3A0BC53-97EB-4705-B050-8C066F45F868}"/>
              </a:ext>
            </a:extLst>
          </p:cNvPr>
          <p:cNvSpPr>
            <a:spLocks xmlns:a="http://schemas.openxmlformats.org/drawingml/2006/main" noGrp="1"/>
          </p:cNvSpPr>
          <p:nvPr/>
        </p:nvSpPr>
        <p:spPr>
          <a:xfrm xmlns:a="http://schemas.openxmlformats.org/drawingml/2006/main">
            <a:off x="11096625" y="6429375"/>
            <a:ext cx="428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87584"/>
                </a:solidFill>
              </a:defRPr>
            </a:pPr>
            <a:r>
              <a:rPr sz="975" b="1">
                <a:solidFill>
                  <a:srgbClr val="687584"/>
                </a:solidFill>
              </a:rPr>
              <a:t>13</a:t>
            </a:r>
          </a:p>
        </p:txBody>
      </p:sp>
      <p:sp>
        <p:nvSpPr>
          <p:cNvPr id="7" name="">
            <a:extLst xmlns:a="http://schemas.openxmlformats.org/drawingml/2006/main">
              <a:ext uri="{FF2B5EF4-FFF2-40B4-BE49-F238E27FC236}">
                <a16:creationId xmlns:a16="http://schemas.microsoft.com/office/drawing/2014/main" id="{EC72B4CB-D7A1-4B96-9EFD-E6B9483A2CD1}"/>
              </a:ext>
            </a:extLst>
          </p:cNvPr>
          <p:cNvSpPr>
            <a:spLocks xmlns:a="http://schemas.openxmlformats.org/drawingml/2006/main" noGrp="1"/>
          </p:cNvSpPr>
          <p:nvPr/>
        </p:nvSpPr>
        <p:spPr>
          <a:xfrm xmlns:a="http://schemas.openxmlformats.org/drawingml/2006/main">
            <a:off x="666750" y="1714500"/>
            <a:ext cx="3238500" cy="1333500"/>
          </a:xfrm>
          <a:prstGeom xmlns:a="http://schemas.openxmlformats.org/drawingml/2006/main" prst="roundRect">
            <a:avLst>
              <a:gd name="adj" fmla="val 8571"/>
            </a:avLst>
          </a:prstGeom>
          <a:solidFill xmlns:a="http://schemas.openxmlformats.org/drawingml/2006/main">
            <a:srgbClr val="EAF7FC"/>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9BC13CD7-9F7E-4722-824A-46A01E4E346C}"/>
              </a:ext>
            </a:extLst>
          </p:cNvPr>
          <p:cNvSpPr>
            <a:spLocks xmlns:a="http://schemas.openxmlformats.org/drawingml/2006/main" noGrp="1"/>
          </p:cNvSpPr>
          <p:nvPr/>
        </p:nvSpPr>
        <p:spPr>
          <a:xfrm xmlns:a="http://schemas.openxmlformats.org/drawingml/2006/main">
            <a:off x="857250" y="1885950"/>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55BDEB"/>
                </a:solidFill>
              </a:defRPr>
            </a:pPr>
            <a:r>
              <a:rPr sz="1200" b="1">
                <a:solidFill>
                  <a:srgbClr val="55BDEB"/>
                </a:solidFill>
              </a:rPr>
              <a:t>01</a:t>
            </a:r>
          </a:p>
        </p:txBody>
      </p:sp>
      <p:sp>
        <p:nvSpPr>
          <p:cNvPr id="9" name="">
            <a:extLst xmlns:a="http://schemas.openxmlformats.org/drawingml/2006/main">
              <a:ext uri="{FF2B5EF4-FFF2-40B4-BE49-F238E27FC236}">
                <a16:creationId xmlns:a16="http://schemas.microsoft.com/office/drawing/2014/main" id="{AB7C4A93-37B5-4351-8D74-247FB3B3C9DB}"/>
              </a:ext>
            </a:extLst>
          </p:cNvPr>
          <p:cNvSpPr>
            <a:spLocks xmlns:a="http://schemas.openxmlformats.org/drawingml/2006/main" noGrp="1"/>
          </p:cNvSpPr>
          <p:nvPr/>
        </p:nvSpPr>
        <p:spPr>
          <a:xfrm xmlns:a="http://schemas.openxmlformats.org/drawingml/2006/main">
            <a:off x="857250" y="2238375"/>
            <a:ext cx="28098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123B5D"/>
                </a:solidFill>
              </a:defRPr>
            </a:pPr>
            <a:r>
              <a:rPr sz="1800" b="1">
                <a:solidFill>
                  <a:srgbClr val="123B5D"/>
                </a:solidFill>
              </a:rPr>
              <a:t>Move most days</a:t>
            </a:r>
          </a:p>
        </p:txBody>
      </p:sp>
      <p:sp>
        <p:nvSpPr>
          <p:cNvPr id="10" name="">
            <a:extLst xmlns:a="http://schemas.openxmlformats.org/drawingml/2006/main">
              <a:ext uri="{FF2B5EF4-FFF2-40B4-BE49-F238E27FC236}">
                <a16:creationId xmlns:a16="http://schemas.microsoft.com/office/drawing/2014/main" id="{056FC4B3-860D-459E-BB0A-C7E08E347839}"/>
              </a:ext>
            </a:extLst>
          </p:cNvPr>
          <p:cNvSpPr>
            <a:spLocks xmlns:a="http://schemas.openxmlformats.org/drawingml/2006/main" noGrp="1"/>
          </p:cNvSpPr>
          <p:nvPr/>
        </p:nvSpPr>
        <p:spPr>
          <a:xfrm xmlns:a="http://schemas.openxmlformats.org/drawingml/2006/main">
            <a:off x="4286250" y="1714500"/>
            <a:ext cx="3238500" cy="1333500"/>
          </a:xfrm>
          <a:prstGeom xmlns:a="http://schemas.openxmlformats.org/drawingml/2006/main" prst="roundRect">
            <a:avLst>
              <a:gd name="adj" fmla="val 8571"/>
            </a:avLst>
          </a:prstGeom>
          <a:solidFill xmlns:a="http://schemas.openxmlformats.org/drawingml/2006/main">
            <a:srgbClr val="F6F1E9"/>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0F5036DD-6334-49D3-A2FC-37A972D90F50}"/>
              </a:ext>
            </a:extLst>
          </p:cNvPr>
          <p:cNvSpPr>
            <a:spLocks xmlns:a="http://schemas.openxmlformats.org/drawingml/2006/main" noGrp="1"/>
          </p:cNvSpPr>
          <p:nvPr/>
        </p:nvSpPr>
        <p:spPr>
          <a:xfrm xmlns:a="http://schemas.openxmlformats.org/drawingml/2006/main">
            <a:off x="4476750" y="1885950"/>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55BDEB"/>
                </a:solidFill>
              </a:defRPr>
            </a:pPr>
            <a:r>
              <a:rPr sz="1200" b="1">
                <a:solidFill>
                  <a:srgbClr val="55BDEB"/>
                </a:solidFill>
              </a:rPr>
              <a:t>02</a:t>
            </a:r>
          </a:p>
        </p:txBody>
      </p:sp>
      <p:sp>
        <p:nvSpPr>
          <p:cNvPr id="12" name="">
            <a:extLst xmlns:a="http://schemas.openxmlformats.org/drawingml/2006/main">
              <a:ext uri="{FF2B5EF4-FFF2-40B4-BE49-F238E27FC236}">
                <a16:creationId xmlns:a16="http://schemas.microsoft.com/office/drawing/2014/main" id="{AD98EE25-D02D-4646-9520-8AD7F76A3F62}"/>
              </a:ext>
            </a:extLst>
          </p:cNvPr>
          <p:cNvSpPr>
            <a:spLocks xmlns:a="http://schemas.openxmlformats.org/drawingml/2006/main" noGrp="1"/>
          </p:cNvSpPr>
          <p:nvPr/>
        </p:nvSpPr>
        <p:spPr>
          <a:xfrm xmlns:a="http://schemas.openxmlformats.org/drawingml/2006/main">
            <a:off x="4476750" y="2238375"/>
            <a:ext cx="28098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123B5D"/>
                </a:solidFill>
              </a:defRPr>
            </a:pPr>
            <a:r>
              <a:rPr sz="1800" b="1">
                <a:solidFill>
                  <a:srgbClr val="123B5D"/>
                </a:solidFill>
              </a:rPr>
              <a:t>Strength twice weekly</a:t>
            </a:r>
          </a:p>
        </p:txBody>
      </p:sp>
      <p:sp>
        <p:nvSpPr>
          <p:cNvPr id="13" name="">
            <a:extLst xmlns:a="http://schemas.openxmlformats.org/drawingml/2006/main">
              <a:ext uri="{FF2B5EF4-FFF2-40B4-BE49-F238E27FC236}">
                <a16:creationId xmlns:a16="http://schemas.microsoft.com/office/drawing/2014/main" id="{2B1A5B40-95B1-4BE9-B16D-F6CBB716D285}"/>
              </a:ext>
            </a:extLst>
          </p:cNvPr>
          <p:cNvSpPr>
            <a:spLocks xmlns:a="http://schemas.openxmlformats.org/drawingml/2006/main" noGrp="1"/>
          </p:cNvSpPr>
          <p:nvPr/>
        </p:nvSpPr>
        <p:spPr>
          <a:xfrm xmlns:a="http://schemas.openxmlformats.org/drawingml/2006/main">
            <a:off x="7905750" y="1714500"/>
            <a:ext cx="3238500" cy="1333500"/>
          </a:xfrm>
          <a:prstGeom xmlns:a="http://schemas.openxmlformats.org/drawingml/2006/main" prst="roundRect">
            <a:avLst>
              <a:gd name="adj" fmla="val 8571"/>
            </a:avLst>
          </a:prstGeom>
          <a:solidFill xmlns:a="http://schemas.openxmlformats.org/drawingml/2006/main">
            <a:srgbClr val="EAF7FC"/>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43D3655F-074D-49EB-9ACF-5406CF322A4A}"/>
              </a:ext>
            </a:extLst>
          </p:cNvPr>
          <p:cNvSpPr>
            <a:spLocks xmlns:a="http://schemas.openxmlformats.org/drawingml/2006/main" noGrp="1"/>
          </p:cNvSpPr>
          <p:nvPr/>
        </p:nvSpPr>
        <p:spPr>
          <a:xfrm xmlns:a="http://schemas.openxmlformats.org/drawingml/2006/main">
            <a:off x="8096250" y="1885950"/>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55BDEB"/>
                </a:solidFill>
              </a:defRPr>
            </a:pPr>
            <a:r>
              <a:rPr sz="1200" b="1">
                <a:solidFill>
                  <a:srgbClr val="55BDEB"/>
                </a:solidFill>
              </a:rPr>
              <a:t>03</a:t>
            </a:r>
          </a:p>
        </p:txBody>
      </p:sp>
      <p:sp>
        <p:nvSpPr>
          <p:cNvPr id="15" name="">
            <a:extLst xmlns:a="http://schemas.openxmlformats.org/drawingml/2006/main">
              <a:ext uri="{FF2B5EF4-FFF2-40B4-BE49-F238E27FC236}">
                <a16:creationId xmlns:a16="http://schemas.microsoft.com/office/drawing/2014/main" id="{9BC8F41F-E7BD-4D85-AF9A-044D7A670CD2}"/>
              </a:ext>
            </a:extLst>
          </p:cNvPr>
          <p:cNvSpPr>
            <a:spLocks xmlns:a="http://schemas.openxmlformats.org/drawingml/2006/main" noGrp="1"/>
          </p:cNvSpPr>
          <p:nvPr/>
        </p:nvSpPr>
        <p:spPr>
          <a:xfrm xmlns:a="http://schemas.openxmlformats.org/drawingml/2006/main">
            <a:off x="8096250" y="2238375"/>
            <a:ext cx="28098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123B5D"/>
                </a:solidFill>
              </a:defRPr>
            </a:pPr>
            <a:r>
              <a:rPr sz="1800" b="1">
                <a:solidFill>
                  <a:srgbClr val="123B5D"/>
                </a:solidFill>
              </a:rPr>
              <a:t>Eat minimally processed foods</a:t>
            </a:r>
          </a:p>
        </p:txBody>
      </p:sp>
      <p:sp>
        <p:nvSpPr>
          <p:cNvPr id="16" name="">
            <a:extLst xmlns:a="http://schemas.openxmlformats.org/drawingml/2006/main">
              <a:ext uri="{FF2B5EF4-FFF2-40B4-BE49-F238E27FC236}">
                <a16:creationId xmlns:a16="http://schemas.microsoft.com/office/drawing/2014/main" id="{781D13D2-23F5-4C23-B230-04CB1067F469}"/>
              </a:ext>
            </a:extLst>
          </p:cNvPr>
          <p:cNvSpPr>
            <a:spLocks xmlns:a="http://schemas.openxmlformats.org/drawingml/2006/main" noGrp="1"/>
          </p:cNvSpPr>
          <p:nvPr/>
        </p:nvSpPr>
        <p:spPr>
          <a:xfrm xmlns:a="http://schemas.openxmlformats.org/drawingml/2006/main">
            <a:off x="666750" y="3429000"/>
            <a:ext cx="3238500" cy="1333500"/>
          </a:xfrm>
          <a:prstGeom xmlns:a="http://schemas.openxmlformats.org/drawingml/2006/main" prst="roundRect">
            <a:avLst>
              <a:gd name="adj" fmla="val 8571"/>
            </a:avLst>
          </a:prstGeom>
          <a:solidFill xmlns:a="http://schemas.openxmlformats.org/drawingml/2006/main">
            <a:srgbClr val="F6F1E9"/>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3CB50823-2BF2-4793-A0BE-ECB8D328FE4B}"/>
              </a:ext>
            </a:extLst>
          </p:cNvPr>
          <p:cNvSpPr>
            <a:spLocks xmlns:a="http://schemas.openxmlformats.org/drawingml/2006/main" noGrp="1"/>
          </p:cNvSpPr>
          <p:nvPr/>
        </p:nvSpPr>
        <p:spPr>
          <a:xfrm xmlns:a="http://schemas.openxmlformats.org/drawingml/2006/main">
            <a:off x="857250" y="3600450"/>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55BDEB"/>
                </a:solidFill>
              </a:defRPr>
            </a:pPr>
            <a:r>
              <a:rPr sz="1200" b="1">
                <a:solidFill>
                  <a:srgbClr val="55BDEB"/>
                </a:solidFill>
              </a:rPr>
              <a:t>04</a:t>
            </a:r>
          </a:p>
        </p:txBody>
      </p:sp>
      <p:sp>
        <p:nvSpPr>
          <p:cNvPr id="18" name="">
            <a:extLst xmlns:a="http://schemas.openxmlformats.org/drawingml/2006/main">
              <a:ext uri="{FF2B5EF4-FFF2-40B4-BE49-F238E27FC236}">
                <a16:creationId xmlns:a16="http://schemas.microsoft.com/office/drawing/2014/main" id="{CF67CCA9-718A-43EE-988D-06074EEA5482}"/>
              </a:ext>
            </a:extLst>
          </p:cNvPr>
          <p:cNvSpPr>
            <a:spLocks xmlns:a="http://schemas.openxmlformats.org/drawingml/2006/main" noGrp="1"/>
          </p:cNvSpPr>
          <p:nvPr/>
        </p:nvSpPr>
        <p:spPr>
          <a:xfrm xmlns:a="http://schemas.openxmlformats.org/drawingml/2006/main">
            <a:off x="857250" y="3952875"/>
            <a:ext cx="28098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123B5D"/>
                </a:solidFill>
              </a:defRPr>
            </a:pPr>
            <a:r>
              <a:rPr sz="1800" b="1">
                <a:solidFill>
                  <a:srgbClr val="123B5D"/>
                </a:solidFill>
              </a:rPr>
              <a:t>Protect sleep</a:t>
            </a:r>
          </a:p>
        </p:txBody>
      </p:sp>
      <p:sp>
        <p:nvSpPr>
          <p:cNvPr id="19" name="">
            <a:extLst xmlns:a="http://schemas.openxmlformats.org/drawingml/2006/main">
              <a:ext uri="{FF2B5EF4-FFF2-40B4-BE49-F238E27FC236}">
                <a16:creationId xmlns:a16="http://schemas.microsoft.com/office/drawing/2014/main" id="{8D1F516B-C652-4D26-93CF-6A74BFA24D65}"/>
              </a:ext>
            </a:extLst>
          </p:cNvPr>
          <p:cNvSpPr>
            <a:spLocks xmlns:a="http://schemas.openxmlformats.org/drawingml/2006/main" noGrp="1"/>
          </p:cNvSpPr>
          <p:nvPr/>
        </p:nvSpPr>
        <p:spPr>
          <a:xfrm xmlns:a="http://schemas.openxmlformats.org/drawingml/2006/main">
            <a:off x="4286250" y="3429000"/>
            <a:ext cx="3238500" cy="1333500"/>
          </a:xfrm>
          <a:prstGeom xmlns:a="http://schemas.openxmlformats.org/drawingml/2006/main" prst="roundRect">
            <a:avLst>
              <a:gd name="adj" fmla="val 8571"/>
            </a:avLst>
          </a:prstGeom>
          <a:solidFill xmlns:a="http://schemas.openxmlformats.org/drawingml/2006/main">
            <a:srgbClr val="EAF7FC"/>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3B89DA66-998B-4FCC-9DAB-5A2174ABA567}"/>
              </a:ext>
            </a:extLst>
          </p:cNvPr>
          <p:cNvSpPr>
            <a:spLocks xmlns:a="http://schemas.openxmlformats.org/drawingml/2006/main" noGrp="1"/>
          </p:cNvSpPr>
          <p:nvPr/>
        </p:nvSpPr>
        <p:spPr>
          <a:xfrm xmlns:a="http://schemas.openxmlformats.org/drawingml/2006/main">
            <a:off x="4476750" y="3600450"/>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55BDEB"/>
                </a:solidFill>
              </a:defRPr>
            </a:pPr>
            <a:r>
              <a:rPr sz="1200" b="1">
                <a:solidFill>
                  <a:srgbClr val="55BDEB"/>
                </a:solidFill>
              </a:rPr>
              <a:t>05</a:t>
            </a:r>
          </a:p>
        </p:txBody>
      </p:sp>
      <p:sp>
        <p:nvSpPr>
          <p:cNvPr id="21" name="">
            <a:extLst xmlns:a="http://schemas.openxmlformats.org/drawingml/2006/main">
              <a:ext uri="{FF2B5EF4-FFF2-40B4-BE49-F238E27FC236}">
                <a16:creationId xmlns:a16="http://schemas.microsoft.com/office/drawing/2014/main" id="{52024F1A-BE53-40EE-9450-45EE8179E2DD}"/>
              </a:ext>
            </a:extLst>
          </p:cNvPr>
          <p:cNvSpPr>
            <a:spLocks xmlns:a="http://schemas.openxmlformats.org/drawingml/2006/main" noGrp="1"/>
          </p:cNvSpPr>
          <p:nvPr/>
        </p:nvSpPr>
        <p:spPr>
          <a:xfrm xmlns:a="http://schemas.openxmlformats.org/drawingml/2006/main">
            <a:off x="4476750" y="3952875"/>
            <a:ext cx="28098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123B5D"/>
                </a:solidFill>
              </a:defRPr>
            </a:pPr>
            <a:r>
              <a:rPr sz="1800" b="1">
                <a:solidFill>
                  <a:srgbClr val="123B5D"/>
                </a:solidFill>
              </a:rPr>
              <a:t>Limit smoking and excess alcohol</a:t>
            </a:r>
          </a:p>
        </p:txBody>
      </p:sp>
      <p:sp>
        <p:nvSpPr>
          <p:cNvPr id="22" name="">
            <a:extLst xmlns:a="http://schemas.openxmlformats.org/drawingml/2006/main">
              <a:ext uri="{FF2B5EF4-FFF2-40B4-BE49-F238E27FC236}">
                <a16:creationId xmlns:a16="http://schemas.microsoft.com/office/drawing/2014/main" id="{7D300A4F-1B85-4D87-A5A9-F10594A8F7F8}"/>
              </a:ext>
            </a:extLst>
          </p:cNvPr>
          <p:cNvSpPr>
            <a:spLocks xmlns:a="http://schemas.openxmlformats.org/drawingml/2006/main" noGrp="1"/>
          </p:cNvSpPr>
          <p:nvPr/>
        </p:nvSpPr>
        <p:spPr>
          <a:xfrm xmlns:a="http://schemas.openxmlformats.org/drawingml/2006/main">
            <a:off x="7905750" y="3429000"/>
            <a:ext cx="3238500" cy="1333500"/>
          </a:xfrm>
          <a:prstGeom xmlns:a="http://schemas.openxmlformats.org/drawingml/2006/main" prst="roundRect">
            <a:avLst>
              <a:gd name="adj" fmla="val 8571"/>
            </a:avLst>
          </a:prstGeom>
          <a:solidFill xmlns:a="http://schemas.openxmlformats.org/drawingml/2006/main">
            <a:srgbClr val="F6F1E9"/>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DC6A1B23-1F68-4AEC-84DA-2AD69670D8EC}"/>
              </a:ext>
            </a:extLst>
          </p:cNvPr>
          <p:cNvSpPr>
            <a:spLocks xmlns:a="http://schemas.openxmlformats.org/drawingml/2006/main" noGrp="1"/>
          </p:cNvSpPr>
          <p:nvPr/>
        </p:nvSpPr>
        <p:spPr>
          <a:xfrm xmlns:a="http://schemas.openxmlformats.org/drawingml/2006/main">
            <a:off x="8096250" y="3600450"/>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55BDEB"/>
                </a:solidFill>
              </a:defRPr>
            </a:pPr>
            <a:r>
              <a:rPr sz="1200" b="1">
                <a:solidFill>
                  <a:srgbClr val="55BDEB"/>
                </a:solidFill>
              </a:rPr>
              <a:t>06</a:t>
            </a:r>
          </a:p>
        </p:txBody>
      </p:sp>
      <p:sp>
        <p:nvSpPr>
          <p:cNvPr id="24" name="">
            <a:extLst xmlns:a="http://schemas.openxmlformats.org/drawingml/2006/main">
              <a:ext uri="{FF2B5EF4-FFF2-40B4-BE49-F238E27FC236}">
                <a16:creationId xmlns:a16="http://schemas.microsoft.com/office/drawing/2014/main" id="{2AC71DDD-97A8-4F8C-80CB-C450A6B538E6}"/>
              </a:ext>
            </a:extLst>
          </p:cNvPr>
          <p:cNvSpPr>
            <a:spLocks xmlns:a="http://schemas.openxmlformats.org/drawingml/2006/main" noGrp="1"/>
          </p:cNvSpPr>
          <p:nvPr/>
        </p:nvSpPr>
        <p:spPr>
          <a:xfrm xmlns:a="http://schemas.openxmlformats.org/drawingml/2006/main">
            <a:off x="8096250" y="3952875"/>
            <a:ext cx="28098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00" b="1">
                <a:solidFill>
                  <a:srgbClr val="123B5D"/>
                </a:solidFill>
              </a:defRPr>
            </a:pPr>
            <a:r>
              <a:rPr sz="1800" b="1">
                <a:solidFill>
                  <a:srgbClr val="123B5D"/>
                </a:solidFill>
              </a:rPr>
              <a:t>Stay socially connected</a:t>
            </a:r>
          </a:p>
        </p:txBody>
      </p:sp>
      <p:sp>
        <p:nvSpPr>
          <p:cNvPr id="25" name="">
            <a:extLst xmlns:a="http://schemas.openxmlformats.org/drawingml/2006/main">
              <a:ext uri="{FF2B5EF4-FFF2-40B4-BE49-F238E27FC236}">
                <a16:creationId xmlns:a16="http://schemas.microsoft.com/office/drawing/2014/main" id="{5EE94D82-ACA6-4BB2-8E9A-F31914F98FDE}"/>
              </a:ext>
            </a:extLst>
          </p:cNvPr>
          <p:cNvSpPr>
            <a:spLocks xmlns:a="http://schemas.openxmlformats.org/drawingml/2006/main" noGrp="1"/>
          </p:cNvSpPr>
          <p:nvPr/>
        </p:nvSpPr>
        <p:spPr>
          <a:xfrm xmlns:a="http://schemas.openxmlformats.org/drawingml/2006/main">
            <a:off x="666750" y="5286375"/>
            <a:ext cx="103822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1">
                <a:solidFill>
                  <a:srgbClr val="337A61"/>
                </a:solidFill>
              </a:defRPr>
            </a:pPr>
            <a:r>
              <a:rPr sz="1725" b="1">
                <a:solidFill>
                  <a:srgbClr val="337A61"/>
                </a:solidFill>
              </a:rPr>
              <a:t>Lifestyle can reduce risk and support symptoms; needing medication is not a failure.</a:t>
            </a:r>
          </a:p>
        </p:txBody>
      </p:sp>
    </p:spTree>
    <p:extLst>
      <p:ext uri="{BB962C8B-B14F-4D97-AF65-F5344CB8AC3E}">
        <p14:creationId xmlns:p14="http://schemas.microsoft.com/office/powerpoint/2010/main" val="484533939"/>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19AE7EA9-9B9C-448F-AB4D-BE81E5BCAB10}"/>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2796EA5-A87B-4702-99B6-33C7BB7B7E53}"/>
              </a:ext>
            </a:extLst>
          </p:cNvPr>
          <p:cNvSpPr>
            <a:spLocks xmlns:a="http://schemas.openxmlformats.org/drawingml/2006/main" noGrp="1"/>
          </p:cNvSpPr>
          <p:nvPr/>
        </p:nvSpPr>
        <p:spPr>
          <a:xfrm xmlns:a="http://schemas.openxmlformats.org/drawingml/2006/main">
            <a:off x="590550" y="285750"/>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687584"/>
                </a:solidFill>
              </a:defRPr>
            </a:pPr>
            <a:r>
              <a:rPr sz="1050" b="1">
                <a:solidFill>
                  <a:srgbClr val="687584"/>
                </a:solidFill>
              </a:rPr>
              <a:t>CHOOSING CARE</a:t>
            </a:r>
          </a:p>
        </p:txBody>
      </p:sp>
      <p:sp>
        <p:nvSpPr>
          <p:cNvPr id="3" name="">
            <a:extLst xmlns:a="http://schemas.openxmlformats.org/drawingml/2006/main">
              <a:ext uri="{FF2B5EF4-FFF2-40B4-BE49-F238E27FC236}">
                <a16:creationId xmlns:a16="http://schemas.microsoft.com/office/drawing/2014/main" id="{1657030F-DAA3-4185-A7DA-A1D23A0D14E5}"/>
              </a:ext>
            </a:extLst>
          </p:cNvPr>
          <p:cNvSpPr>
            <a:spLocks xmlns:a="http://schemas.openxmlformats.org/drawingml/2006/main" noGrp="1"/>
          </p:cNvSpPr>
          <p:nvPr/>
        </p:nvSpPr>
        <p:spPr>
          <a:xfrm xmlns:a="http://schemas.openxmlformats.org/drawingml/2006/main">
            <a:off x="590550" y="628650"/>
            <a:ext cx="10953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850" b="1">
                <a:solidFill>
                  <a:srgbClr val="123B5D"/>
                </a:solidFill>
              </a:defRPr>
            </a:pPr>
            <a:r>
              <a:rPr sz="2850" b="1">
                <a:solidFill>
                  <a:srgbClr val="123B5D"/>
                </a:solidFill>
              </a:rPr>
              <a:t>Match treatment to symptoms, risks and preferences</a:t>
            </a:r>
          </a:p>
        </p:txBody>
      </p:sp>
      <p:sp>
        <p:nvSpPr>
          <p:cNvPr id="4" name="">
            <a:extLst xmlns:a="http://schemas.openxmlformats.org/drawingml/2006/main">
              <a:ext uri="{FF2B5EF4-FFF2-40B4-BE49-F238E27FC236}">
                <a16:creationId xmlns:a16="http://schemas.microsoft.com/office/drawing/2014/main" id="{F455DF58-CC8C-4E03-A3D1-47D0355AD219}"/>
              </a:ext>
            </a:extLst>
          </p:cNvPr>
          <p:cNvSpPr>
            <a:spLocks xmlns:a="http://schemas.openxmlformats.org/drawingml/2006/main" noGrp="1"/>
          </p:cNvSpPr>
          <p:nvPr/>
        </p:nvSpPr>
        <p:spPr>
          <a:xfrm xmlns:a="http://schemas.openxmlformats.org/drawingml/2006/main">
            <a:off x="590550" y="1304925"/>
            <a:ext cx="10953750" cy="19050"/>
          </a:xfrm>
          <a:prstGeom xmlns:a="http://schemas.openxmlformats.org/drawingml/2006/main" prst="rect">
            <a:avLst/>
          </a:prstGeom>
          <a:solidFill xmlns:a="http://schemas.openxmlformats.org/drawingml/2006/main">
            <a:srgbClr val="CCD5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7B161706-10D4-42A5-BDFE-29E681BFA944}"/>
              </a:ext>
            </a:extLst>
          </p:cNvPr>
          <p:cNvSpPr>
            <a:spLocks xmlns:a="http://schemas.openxmlformats.org/drawingml/2006/main" noGrp="1"/>
          </p:cNvSpPr>
          <p:nvPr/>
        </p:nvSpPr>
        <p:spPr>
          <a:xfrm xmlns:a="http://schemas.openxmlformats.org/drawingml/2006/main">
            <a:off x="590550" y="647700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0">
                <a:solidFill>
                  <a:srgbClr val="687584"/>
                </a:solidFill>
              </a:defRPr>
            </a:pPr>
            <a:r>
              <a:rPr sz="900" b="0">
                <a:solidFill>
                  <a:srgbClr val="687584"/>
                </a:solidFill>
              </a:rPr>
              <a:t>AGGSO 2000 Set • Health Education Series</a:t>
            </a:r>
          </a:p>
        </p:txBody>
      </p:sp>
      <p:sp>
        <p:nvSpPr>
          <p:cNvPr id="6" name="">
            <a:extLst xmlns:a="http://schemas.openxmlformats.org/drawingml/2006/main">
              <a:ext uri="{FF2B5EF4-FFF2-40B4-BE49-F238E27FC236}">
                <a16:creationId xmlns:a16="http://schemas.microsoft.com/office/drawing/2014/main" id="{D93FDFFB-3798-4D69-A5A8-30BBC2AFE808}"/>
              </a:ext>
            </a:extLst>
          </p:cNvPr>
          <p:cNvSpPr>
            <a:spLocks xmlns:a="http://schemas.openxmlformats.org/drawingml/2006/main" noGrp="1"/>
          </p:cNvSpPr>
          <p:nvPr/>
        </p:nvSpPr>
        <p:spPr>
          <a:xfrm xmlns:a="http://schemas.openxmlformats.org/drawingml/2006/main">
            <a:off x="11096625" y="6429375"/>
            <a:ext cx="428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87584"/>
                </a:solidFill>
              </a:defRPr>
            </a:pPr>
            <a:r>
              <a:rPr sz="975" b="1">
                <a:solidFill>
                  <a:srgbClr val="687584"/>
                </a:solidFill>
              </a:rPr>
              <a:t>14</a:t>
            </a:r>
          </a:p>
        </p:txBody>
      </p:sp>
      <p:sp>
        <p:nvSpPr>
          <p:cNvPr id="7" name="">
            <a:extLst xmlns:a="http://schemas.openxmlformats.org/drawingml/2006/main">
              <a:ext uri="{FF2B5EF4-FFF2-40B4-BE49-F238E27FC236}">
                <a16:creationId xmlns:a16="http://schemas.microsoft.com/office/drawing/2014/main" id="{26787ECD-1D93-4104-9201-1E5F87C4B9F6}"/>
              </a:ext>
            </a:extLst>
          </p:cNvPr>
          <p:cNvSpPr>
            <a:spLocks xmlns:a="http://schemas.openxmlformats.org/drawingml/2006/main" noGrp="1"/>
          </p:cNvSpPr>
          <p:nvPr/>
        </p:nvSpPr>
        <p:spPr>
          <a:xfrm xmlns:a="http://schemas.openxmlformats.org/drawingml/2006/main">
            <a:off x="714375" y="1905000"/>
            <a:ext cx="2381250" cy="2857500"/>
          </a:xfrm>
          <a:prstGeom xmlns:a="http://schemas.openxmlformats.org/drawingml/2006/main" prst="roundRect">
            <a:avLst>
              <a:gd name="adj" fmla="val 4800"/>
            </a:avLst>
          </a:prstGeom>
          <a:solidFill xmlns:a="http://schemas.openxmlformats.org/drawingml/2006/main">
            <a:srgbClr val="F3D9E4"/>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E7568E76-9F94-4048-A128-D41F38DB1FDE}"/>
              </a:ext>
            </a:extLst>
          </p:cNvPr>
          <p:cNvSpPr>
            <a:spLocks xmlns:a="http://schemas.openxmlformats.org/drawingml/2006/main" noGrp="1"/>
          </p:cNvSpPr>
          <p:nvPr/>
        </p:nvSpPr>
        <p:spPr>
          <a:xfrm xmlns:a="http://schemas.openxmlformats.org/drawingml/2006/main">
            <a:off x="904875" y="2114550"/>
            <a:ext cx="523875"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55BDEB"/>
                </a:solidFill>
              </a:defRPr>
            </a:pPr>
            <a:r>
              <a:rPr sz="1275" b="1">
                <a:solidFill>
                  <a:srgbClr val="55BDEB"/>
                </a:solidFill>
              </a:rPr>
              <a:t>01</a:t>
            </a:r>
          </a:p>
        </p:txBody>
      </p:sp>
      <p:sp>
        <p:nvSpPr>
          <p:cNvPr id="9" name="">
            <a:extLst xmlns:a="http://schemas.openxmlformats.org/drawingml/2006/main">
              <a:ext uri="{FF2B5EF4-FFF2-40B4-BE49-F238E27FC236}">
                <a16:creationId xmlns:a16="http://schemas.microsoft.com/office/drawing/2014/main" id="{8638BA97-A690-4796-8C49-9F53004514E1}"/>
              </a:ext>
            </a:extLst>
          </p:cNvPr>
          <p:cNvSpPr>
            <a:spLocks xmlns:a="http://schemas.openxmlformats.org/drawingml/2006/main" noGrp="1"/>
          </p:cNvSpPr>
          <p:nvPr/>
        </p:nvSpPr>
        <p:spPr>
          <a:xfrm xmlns:a="http://schemas.openxmlformats.org/drawingml/2006/main">
            <a:off x="904875" y="2667000"/>
            <a:ext cx="2000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123B5D"/>
                </a:solidFill>
              </a:defRPr>
            </a:pPr>
            <a:r>
              <a:rPr sz="1875" b="1">
                <a:solidFill>
                  <a:srgbClr val="123B5D"/>
                </a:solidFill>
              </a:rPr>
              <a:t>Start with the goal</a:t>
            </a:r>
          </a:p>
        </p:txBody>
      </p:sp>
      <p:sp>
        <p:nvSpPr>
          <p:cNvPr id="10" name="">
            <a:extLst xmlns:a="http://schemas.openxmlformats.org/drawingml/2006/main">
              <a:ext uri="{FF2B5EF4-FFF2-40B4-BE49-F238E27FC236}">
                <a16:creationId xmlns:a16="http://schemas.microsoft.com/office/drawing/2014/main" id="{2D11EE5B-8B48-4E2C-825D-A7997FEBE5E7}"/>
              </a:ext>
            </a:extLst>
          </p:cNvPr>
          <p:cNvSpPr>
            <a:spLocks xmlns:a="http://schemas.openxmlformats.org/drawingml/2006/main" noGrp="1"/>
          </p:cNvSpPr>
          <p:nvPr/>
        </p:nvSpPr>
        <p:spPr>
          <a:xfrm xmlns:a="http://schemas.openxmlformats.org/drawingml/2006/main">
            <a:off x="904875" y="3524250"/>
            <a:ext cx="20002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00" b="0">
                <a:solidFill>
                  <a:srgbClr val="152231"/>
                </a:solidFill>
              </a:defRPr>
            </a:pPr>
            <a:r>
              <a:rPr sz="1500" b="0">
                <a:solidFill>
                  <a:srgbClr val="152231"/>
                </a:solidFill>
              </a:rPr>
              <a:t>What symptom most affects daily life?</a:t>
            </a:r>
          </a:p>
        </p:txBody>
      </p:sp>
      <p:sp>
        <p:nvSpPr>
          <p:cNvPr id="11" name="">
            <a:extLst xmlns:a="http://schemas.openxmlformats.org/drawingml/2006/main">
              <a:ext uri="{FF2B5EF4-FFF2-40B4-BE49-F238E27FC236}">
                <a16:creationId xmlns:a16="http://schemas.microsoft.com/office/drawing/2014/main" id="{5B6687CE-3120-4F57-AAD5-EC005A5BB8C4}"/>
              </a:ext>
            </a:extLst>
          </p:cNvPr>
          <p:cNvSpPr>
            <a:spLocks xmlns:a="http://schemas.openxmlformats.org/drawingml/2006/main" noGrp="1"/>
          </p:cNvSpPr>
          <p:nvPr/>
        </p:nvSpPr>
        <p:spPr>
          <a:xfrm xmlns:a="http://schemas.openxmlformats.org/drawingml/2006/main">
            <a:off x="3476625" y="1905000"/>
            <a:ext cx="2381250" cy="2857500"/>
          </a:xfrm>
          <a:prstGeom xmlns:a="http://schemas.openxmlformats.org/drawingml/2006/main" prst="roundRect">
            <a:avLst>
              <a:gd name="adj" fmla="val 4800"/>
            </a:avLst>
          </a:prstGeom>
          <a:solidFill xmlns:a="http://schemas.openxmlformats.org/drawingml/2006/main">
            <a:srgbClr val="EAF7FC"/>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F5ED3E5B-BE6C-4126-9F4B-A0097484F143}"/>
              </a:ext>
            </a:extLst>
          </p:cNvPr>
          <p:cNvSpPr>
            <a:spLocks xmlns:a="http://schemas.openxmlformats.org/drawingml/2006/main" noGrp="1"/>
          </p:cNvSpPr>
          <p:nvPr/>
        </p:nvSpPr>
        <p:spPr>
          <a:xfrm xmlns:a="http://schemas.openxmlformats.org/drawingml/2006/main">
            <a:off x="3667125" y="2114550"/>
            <a:ext cx="523875"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55BDEB"/>
                </a:solidFill>
              </a:defRPr>
            </a:pPr>
            <a:r>
              <a:rPr sz="1275" b="1">
                <a:solidFill>
                  <a:srgbClr val="55BDEB"/>
                </a:solidFill>
              </a:rPr>
              <a:t>02</a:t>
            </a:r>
          </a:p>
        </p:txBody>
      </p:sp>
      <p:sp>
        <p:nvSpPr>
          <p:cNvPr id="13" name="">
            <a:extLst xmlns:a="http://schemas.openxmlformats.org/drawingml/2006/main">
              <a:ext uri="{FF2B5EF4-FFF2-40B4-BE49-F238E27FC236}">
                <a16:creationId xmlns:a16="http://schemas.microsoft.com/office/drawing/2014/main" id="{5F6ABA3B-B068-4A7A-B6F4-D05C676B6596}"/>
              </a:ext>
            </a:extLst>
          </p:cNvPr>
          <p:cNvSpPr>
            <a:spLocks xmlns:a="http://schemas.openxmlformats.org/drawingml/2006/main" noGrp="1"/>
          </p:cNvSpPr>
          <p:nvPr/>
        </p:nvSpPr>
        <p:spPr>
          <a:xfrm xmlns:a="http://schemas.openxmlformats.org/drawingml/2006/main">
            <a:off x="3667125" y="2667000"/>
            <a:ext cx="2000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123B5D"/>
                </a:solidFill>
              </a:defRPr>
            </a:pPr>
            <a:r>
              <a:rPr sz="1875" b="1">
                <a:solidFill>
                  <a:srgbClr val="123B5D"/>
                </a:solidFill>
              </a:rPr>
              <a:t>Review health history</a:t>
            </a:r>
          </a:p>
        </p:txBody>
      </p:sp>
      <p:sp>
        <p:nvSpPr>
          <p:cNvPr id="14" name="">
            <a:extLst xmlns:a="http://schemas.openxmlformats.org/drawingml/2006/main">
              <a:ext uri="{FF2B5EF4-FFF2-40B4-BE49-F238E27FC236}">
                <a16:creationId xmlns:a16="http://schemas.microsoft.com/office/drawing/2014/main" id="{B846F470-90D8-4A9B-BD9C-741BCCB9BDFD}"/>
              </a:ext>
            </a:extLst>
          </p:cNvPr>
          <p:cNvSpPr>
            <a:spLocks xmlns:a="http://schemas.openxmlformats.org/drawingml/2006/main" noGrp="1"/>
          </p:cNvSpPr>
          <p:nvPr/>
        </p:nvSpPr>
        <p:spPr>
          <a:xfrm xmlns:a="http://schemas.openxmlformats.org/drawingml/2006/main">
            <a:off x="3667125" y="3524250"/>
            <a:ext cx="20002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00" b="0">
                <a:solidFill>
                  <a:srgbClr val="152231"/>
                </a:solidFill>
              </a:defRPr>
            </a:pPr>
            <a:r>
              <a:rPr sz="1500" b="0">
                <a:solidFill>
                  <a:srgbClr val="152231"/>
                </a:solidFill>
              </a:rPr>
              <a:t>Uterus? bleeding? cancer? clot, stroke, heart or liver history?</a:t>
            </a:r>
          </a:p>
        </p:txBody>
      </p:sp>
      <p:sp>
        <p:nvSpPr>
          <p:cNvPr id="15" name="">
            <a:extLst xmlns:a="http://schemas.openxmlformats.org/drawingml/2006/main">
              <a:ext uri="{FF2B5EF4-FFF2-40B4-BE49-F238E27FC236}">
                <a16:creationId xmlns:a16="http://schemas.microsoft.com/office/drawing/2014/main" id="{58FC4E2E-6219-4AB2-A4BB-2560B47A13F4}"/>
              </a:ext>
            </a:extLst>
          </p:cNvPr>
          <p:cNvSpPr>
            <a:spLocks xmlns:a="http://schemas.openxmlformats.org/drawingml/2006/main" noGrp="1"/>
          </p:cNvSpPr>
          <p:nvPr/>
        </p:nvSpPr>
        <p:spPr>
          <a:xfrm xmlns:a="http://schemas.openxmlformats.org/drawingml/2006/main">
            <a:off x="6238875" y="1905000"/>
            <a:ext cx="2381250" cy="2857500"/>
          </a:xfrm>
          <a:prstGeom xmlns:a="http://schemas.openxmlformats.org/drawingml/2006/main" prst="roundRect">
            <a:avLst>
              <a:gd name="adj" fmla="val 4800"/>
            </a:avLst>
          </a:prstGeom>
          <a:solidFill xmlns:a="http://schemas.openxmlformats.org/drawingml/2006/main">
            <a:srgbClr val="EAF7FC"/>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62C64306-8AE7-41FE-9C53-DADDAFF20427}"/>
              </a:ext>
            </a:extLst>
          </p:cNvPr>
          <p:cNvSpPr>
            <a:spLocks xmlns:a="http://schemas.openxmlformats.org/drawingml/2006/main" noGrp="1"/>
          </p:cNvSpPr>
          <p:nvPr/>
        </p:nvSpPr>
        <p:spPr>
          <a:xfrm xmlns:a="http://schemas.openxmlformats.org/drawingml/2006/main">
            <a:off x="6429375" y="2114550"/>
            <a:ext cx="523875"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55BDEB"/>
                </a:solidFill>
              </a:defRPr>
            </a:pPr>
            <a:r>
              <a:rPr sz="1275" b="1">
                <a:solidFill>
                  <a:srgbClr val="55BDEB"/>
                </a:solidFill>
              </a:rPr>
              <a:t>03</a:t>
            </a:r>
          </a:p>
        </p:txBody>
      </p:sp>
      <p:sp>
        <p:nvSpPr>
          <p:cNvPr id="17" name="">
            <a:extLst xmlns:a="http://schemas.openxmlformats.org/drawingml/2006/main">
              <a:ext uri="{FF2B5EF4-FFF2-40B4-BE49-F238E27FC236}">
                <a16:creationId xmlns:a16="http://schemas.microsoft.com/office/drawing/2014/main" id="{1BF3BF13-272A-4280-A3D1-464CA219216A}"/>
              </a:ext>
            </a:extLst>
          </p:cNvPr>
          <p:cNvSpPr>
            <a:spLocks xmlns:a="http://schemas.openxmlformats.org/drawingml/2006/main" noGrp="1"/>
          </p:cNvSpPr>
          <p:nvPr/>
        </p:nvSpPr>
        <p:spPr>
          <a:xfrm xmlns:a="http://schemas.openxmlformats.org/drawingml/2006/main">
            <a:off x="6429375" y="2667000"/>
            <a:ext cx="2000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123B5D"/>
                </a:solidFill>
              </a:defRPr>
            </a:pPr>
            <a:r>
              <a:rPr sz="1875" b="1">
                <a:solidFill>
                  <a:srgbClr val="123B5D"/>
                </a:solidFill>
              </a:rPr>
              <a:t>Compare options</a:t>
            </a:r>
          </a:p>
        </p:txBody>
      </p:sp>
      <p:sp>
        <p:nvSpPr>
          <p:cNvPr id="18" name="">
            <a:extLst xmlns:a="http://schemas.openxmlformats.org/drawingml/2006/main">
              <a:ext uri="{FF2B5EF4-FFF2-40B4-BE49-F238E27FC236}">
                <a16:creationId xmlns:a16="http://schemas.microsoft.com/office/drawing/2014/main" id="{8E1AA11A-102C-48AB-9D33-01D795E266F2}"/>
              </a:ext>
            </a:extLst>
          </p:cNvPr>
          <p:cNvSpPr>
            <a:spLocks xmlns:a="http://schemas.openxmlformats.org/drawingml/2006/main" noGrp="1"/>
          </p:cNvSpPr>
          <p:nvPr/>
        </p:nvSpPr>
        <p:spPr>
          <a:xfrm xmlns:a="http://schemas.openxmlformats.org/drawingml/2006/main">
            <a:off x="6429375" y="3524250"/>
            <a:ext cx="20002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00" b="0">
                <a:solidFill>
                  <a:srgbClr val="152231"/>
                </a:solidFill>
              </a:defRPr>
            </a:pPr>
            <a:r>
              <a:rPr sz="1500" b="0">
                <a:solidFill>
                  <a:srgbClr val="152231"/>
                </a:solidFill>
              </a:rPr>
              <a:t>Lifestyle, nonhormonal medicines, local therapy or systemic HT</a:t>
            </a:r>
          </a:p>
        </p:txBody>
      </p:sp>
      <p:sp>
        <p:nvSpPr>
          <p:cNvPr id="19" name="">
            <a:extLst xmlns:a="http://schemas.openxmlformats.org/drawingml/2006/main">
              <a:ext uri="{FF2B5EF4-FFF2-40B4-BE49-F238E27FC236}">
                <a16:creationId xmlns:a16="http://schemas.microsoft.com/office/drawing/2014/main" id="{B05E4982-6C24-4673-9C47-04084E9529F8}"/>
              </a:ext>
            </a:extLst>
          </p:cNvPr>
          <p:cNvSpPr>
            <a:spLocks xmlns:a="http://schemas.openxmlformats.org/drawingml/2006/main" noGrp="1"/>
          </p:cNvSpPr>
          <p:nvPr/>
        </p:nvSpPr>
        <p:spPr>
          <a:xfrm xmlns:a="http://schemas.openxmlformats.org/drawingml/2006/main">
            <a:off x="9001125" y="1905000"/>
            <a:ext cx="2381250" cy="2857500"/>
          </a:xfrm>
          <a:prstGeom xmlns:a="http://schemas.openxmlformats.org/drawingml/2006/main" prst="roundRect">
            <a:avLst>
              <a:gd name="adj" fmla="val 4800"/>
            </a:avLst>
          </a:prstGeom>
          <a:solidFill xmlns:a="http://schemas.openxmlformats.org/drawingml/2006/main">
            <a:srgbClr val="EAF7FC"/>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C2126387-3ECC-4CCA-8F0A-364B05A6A495}"/>
              </a:ext>
            </a:extLst>
          </p:cNvPr>
          <p:cNvSpPr>
            <a:spLocks xmlns:a="http://schemas.openxmlformats.org/drawingml/2006/main" noGrp="1"/>
          </p:cNvSpPr>
          <p:nvPr/>
        </p:nvSpPr>
        <p:spPr>
          <a:xfrm xmlns:a="http://schemas.openxmlformats.org/drawingml/2006/main">
            <a:off x="9191625" y="2114550"/>
            <a:ext cx="523875"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75" b="1">
                <a:solidFill>
                  <a:srgbClr val="55BDEB"/>
                </a:solidFill>
              </a:defRPr>
            </a:pPr>
            <a:r>
              <a:rPr sz="1275" b="1">
                <a:solidFill>
                  <a:srgbClr val="55BDEB"/>
                </a:solidFill>
              </a:rPr>
              <a:t>04</a:t>
            </a:r>
          </a:p>
        </p:txBody>
      </p:sp>
      <p:sp>
        <p:nvSpPr>
          <p:cNvPr id="21" name="">
            <a:extLst xmlns:a="http://schemas.openxmlformats.org/drawingml/2006/main">
              <a:ext uri="{FF2B5EF4-FFF2-40B4-BE49-F238E27FC236}">
                <a16:creationId xmlns:a16="http://schemas.microsoft.com/office/drawing/2014/main" id="{23302249-4600-47CD-AAB6-A2735AEE6B17}"/>
              </a:ext>
            </a:extLst>
          </p:cNvPr>
          <p:cNvSpPr>
            <a:spLocks xmlns:a="http://schemas.openxmlformats.org/drawingml/2006/main" noGrp="1"/>
          </p:cNvSpPr>
          <p:nvPr/>
        </p:nvSpPr>
        <p:spPr>
          <a:xfrm xmlns:a="http://schemas.openxmlformats.org/drawingml/2006/main">
            <a:off x="9191625" y="2667000"/>
            <a:ext cx="2000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123B5D"/>
                </a:solidFill>
              </a:defRPr>
            </a:pPr>
            <a:r>
              <a:rPr sz="1875" b="1">
                <a:solidFill>
                  <a:srgbClr val="123B5D"/>
                </a:solidFill>
              </a:rPr>
              <a:t>Reassess</a:t>
            </a:r>
          </a:p>
        </p:txBody>
      </p:sp>
      <p:sp>
        <p:nvSpPr>
          <p:cNvPr id="22" name="">
            <a:extLst xmlns:a="http://schemas.openxmlformats.org/drawingml/2006/main">
              <a:ext uri="{FF2B5EF4-FFF2-40B4-BE49-F238E27FC236}">
                <a16:creationId xmlns:a16="http://schemas.microsoft.com/office/drawing/2014/main" id="{39E8C717-5447-4D83-BBDA-193BFBED7387}"/>
              </a:ext>
            </a:extLst>
          </p:cNvPr>
          <p:cNvSpPr>
            <a:spLocks xmlns:a="http://schemas.openxmlformats.org/drawingml/2006/main" noGrp="1"/>
          </p:cNvSpPr>
          <p:nvPr/>
        </p:nvSpPr>
        <p:spPr>
          <a:xfrm xmlns:a="http://schemas.openxmlformats.org/drawingml/2006/main">
            <a:off x="9191625" y="3524250"/>
            <a:ext cx="20002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00" b="0">
                <a:solidFill>
                  <a:srgbClr val="152231"/>
                </a:solidFill>
              </a:defRPr>
            </a:pPr>
            <a:r>
              <a:rPr sz="1500" b="0">
                <a:solidFill>
                  <a:srgbClr val="152231"/>
                </a:solidFill>
              </a:rPr>
              <a:t>Benefits, side effects and changing needs over time</a:t>
            </a:r>
          </a:p>
        </p:txBody>
      </p:sp>
      <p:sp>
        <p:nvSpPr>
          <p:cNvPr id="23" name="">
            <a:extLst xmlns:a="http://schemas.openxmlformats.org/drawingml/2006/main">
              <a:ext uri="{FF2B5EF4-FFF2-40B4-BE49-F238E27FC236}">
                <a16:creationId xmlns:a16="http://schemas.microsoft.com/office/drawing/2014/main" id="{4E758867-88CF-4110-B7C3-85AB448818F0}"/>
              </a:ext>
            </a:extLst>
          </p:cNvPr>
          <p:cNvSpPr>
            <a:spLocks xmlns:a="http://schemas.openxmlformats.org/drawingml/2006/main" noGrp="1"/>
          </p:cNvSpPr>
          <p:nvPr/>
        </p:nvSpPr>
        <p:spPr>
          <a:xfrm xmlns:a="http://schemas.openxmlformats.org/drawingml/2006/main">
            <a:off x="714375" y="5238750"/>
            <a:ext cx="10477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2025" b="1">
                <a:solidFill>
                  <a:srgbClr val="152231"/>
                </a:solidFill>
              </a:defRPr>
            </a:pPr>
            <a:r>
              <a:rPr sz="2025" b="1">
                <a:solidFill>
                  <a:srgbClr val="152231"/>
                </a:solidFill>
              </a:rPr>
              <a:t>There is no single ‘best’ menopause treatment for everyone.</a:t>
            </a:r>
          </a:p>
        </p:txBody>
      </p:sp>
    </p:spTree>
    <p:extLst>
      <p:ext uri="{BB962C8B-B14F-4D97-AF65-F5344CB8AC3E}">
        <p14:creationId xmlns:p14="http://schemas.microsoft.com/office/powerpoint/2010/main" val="876794651"/>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F27CB3D7-2A1A-445F-8A47-E149249E5100}"/>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A8B347E-40BB-4A82-B984-4B6DEF3E4028}"/>
              </a:ext>
            </a:extLst>
          </p:cNvPr>
          <p:cNvSpPr>
            <a:spLocks xmlns:a="http://schemas.openxmlformats.org/drawingml/2006/main" noGrp="1"/>
          </p:cNvSpPr>
          <p:nvPr/>
        </p:nvSpPr>
        <p:spPr>
          <a:xfrm xmlns:a="http://schemas.openxmlformats.org/drawingml/2006/main">
            <a:off x="590550" y="285750"/>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687584"/>
                </a:solidFill>
              </a:defRPr>
            </a:pPr>
            <a:r>
              <a:rPr sz="1050" b="1">
                <a:solidFill>
                  <a:srgbClr val="687584"/>
                </a:solidFill>
              </a:rPr>
              <a:t>MENOPAUSAL HORMONE THERAPY</a:t>
            </a:r>
          </a:p>
        </p:txBody>
      </p:sp>
      <p:sp>
        <p:nvSpPr>
          <p:cNvPr id="3" name="">
            <a:extLst xmlns:a="http://schemas.openxmlformats.org/drawingml/2006/main">
              <a:ext uri="{FF2B5EF4-FFF2-40B4-BE49-F238E27FC236}">
                <a16:creationId xmlns:a16="http://schemas.microsoft.com/office/drawing/2014/main" id="{9F04757C-9941-424C-82B7-ED16D550B9C8}"/>
              </a:ext>
            </a:extLst>
          </p:cNvPr>
          <p:cNvSpPr>
            <a:spLocks xmlns:a="http://schemas.openxmlformats.org/drawingml/2006/main" noGrp="1"/>
          </p:cNvSpPr>
          <p:nvPr/>
        </p:nvSpPr>
        <p:spPr>
          <a:xfrm xmlns:a="http://schemas.openxmlformats.org/drawingml/2006/main">
            <a:off x="590550" y="628650"/>
            <a:ext cx="10953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850" b="1">
                <a:solidFill>
                  <a:srgbClr val="123B5D"/>
                </a:solidFill>
              </a:defRPr>
            </a:pPr>
            <a:r>
              <a:rPr sz="2850" b="1">
                <a:solidFill>
                  <a:srgbClr val="123B5D"/>
                </a:solidFill>
              </a:rPr>
              <a:t>Hormone therapy is most effective for hot flashes</a:t>
            </a:r>
          </a:p>
        </p:txBody>
      </p:sp>
      <p:sp>
        <p:nvSpPr>
          <p:cNvPr id="4" name="">
            <a:extLst xmlns:a="http://schemas.openxmlformats.org/drawingml/2006/main">
              <a:ext uri="{FF2B5EF4-FFF2-40B4-BE49-F238E27FC236}">
                <a16:creationId xmlns:a16="http://schemas.microsoft.com/office/drawing/2014/main" id="{82C9F573-9853-45C3-83C5-4E7080D5203C}"/>
              </a:ext>
            </a:extLst>
          </p:cNvPr>
          <p:cNvSpPr>
            <a:spLocks xmlns:a="http://schemas.openxmlformats.org/drawingml/2006/main" noGrp="1"/>
          </p:cNvSpPr>
          <p:nvPr/>
        </p:nvSpPr>
        <p:spPr>
          <a:xfrm xmlns:a="http://schemas.openxmlformats.org/drawingml/2006/main">
            <a:off x="590550" y="1304925"/>
            <a:ext cx="10953750" cy="19050"/>
          </a:xfrm>
          <a:prstGeom xmlns:a="http://schemas.openxmlformats.org/drawingml/2006/main" prst="rect">
            <a:avLst/>
          </a:prstGeom>
          <a:solidFill xmlns:a="http://schemas.openxmlformats.org/drawingml/2006/main">
            <a:srgbClr val="CCD5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C0B6BEF2-98F4-481A-AAF6-83ECB50E2BBC}"/>
              </a:ext>
            </a:extLst>
          </p:cNvPr>
          <p:cNvSpPr>
            <a:spLocks xmlns:a="http://schemas.openxmlformats.org/drawingml/2006/main" noGrp="1"/>
          </p:cNvSpPr>
          <p:nvPr/>
        </p:nvSpPr>
        <p:spPr>
          <a:xfrm xmlns:a="http://schemas.openxmlformats.org/drawingml/2006/main">
            <a:off x="590550" y="647700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0">
                <a:solidFill>
                  <a:srgbClr val="687584"/>
                </a:solidFill>
              </a:defRPr>
            </a:pPr>
            <a:r>
              <a:rPr sz="900" b="0">
                <a:solidFill>
                  <a:srgbClr val="687584"/>
                </a:solidFill>
              </a:rPr>
              <a:t>AGGSO 2000 Set • Health Education Series</a:t>
            </a:r>
          </a:p>
        </p:txBody>
      </p:sp>
      <p:sp>
        <p:nvSpPr>
          <p:cNvPr id="6" name="">
            <a:extLst xmlns:a="http://schemas.openxmlformats.org/drawingml/2006/main">
              <a:ext uri="{FF2B5EF4-FFF2-40B4-BE49-F238E27FC236}">
                <a16:creationId xmlns:a16="http://schemas.microsoft.com/office/drawing/2014/main" id="{057EDF40-4410-490C-8044-E9BC1992798E}"/>
              </a:ext>
            </a:extLst>
          </p:cNvPr>
          <p:cNvSpPr>
            <a:spLocks xmlns:a="http://schemas.openxmlformats.org/drawingml/2006/main" noGrp="1"/>
          </p:cNvSpPr>
          <p:nvPr/>
        </p:nvSpPr>
        <p:spPr>
          <a:xfrm xmlns:a="http://schemas.openxmlformats.org/drawingml/2006/main">
            <a:off x="11096625" y="6429375"/>
            <a:ext cx="428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87584"/>
                </a:solidFill>
              </a:defRPr>
            </a:pPr>
            <a:r>
              <a:rPr sz="975" b="1">
                <a:solidFill>
                  <a:srgbClr val="687584"/>
                </a:solidFill>
              </a:rPr>
              <a:t>15</a:t>
            </a:r>
          </a:p>
        </p:txBody>
      </p:sp>
      <p:sp>
        <p:nvSpPr>
          <p:cNvPr id="7" name="">
            <a:extLst xmlns:a="http://schemas.openxmlformats.org/drawingml/2006/main">
              <a:ext uri="{FF2B5EF4-FFF2-40B4-BE49-F238E27FC236}">
                <a16:creationId xmlns:a16="http://schemas.microsoft.com/office/drawing/2014/main" id="{1ADE8CEC-23A1-47E5-A478-EDC68C331095}"/>
              </a:ext>
            </a:extLst>
          </p:cNvPr>
          <p:cNvSpPr>
            <a:spLocks xmlns:a="http://schemas.openxmlformats.org/drawingml/2006/main" noGrp="1"/>
          </p:cNvSpPr>
          <p:nvPr/>
        </p:nvSpPr>
        <p:spPr>
          <a:xfrm xmlns:a="http://schemas.openxmlformats.org/drawingml/2006/main">
            <a:off x="619125" y="1666875"/>
            <a:ext cx="4762500" cy="3333750"/>
          </a:xfrm>
          <a:prstGeom xmlns:a="http://schemas.openxmlformats.org/drawingml/2006/main" prst="roundRect">
            <a:avLst>
              <a:gd name="adj" fmla="val 3429"/>
            </a:avLst>
          </a:prstGeom>
          <a:solidFill xmlns:a="http://schemas.openxmlformats.org/drawingml/2006/main">
            <a:srgbClr val="123B5D"/>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8336952F-61AE-451C-8D29-913AD1061C1F}"/>
              </a:ext>
            </a:extLst>
          </p:cNvPr>
          <p:cNvSpPr>
            <a:spLocks xmlns:a="http://schemas.openxmlformats.org/drawingml/2006/main" noGrp="1"/>
          </p:cNvSpPr>
          <p:nvPr/>
        </p:nvSpPr>
        <p:spPr>
          <a:xfrm xmlns:a="http://schemas.openxmlformats.org/drawingml/2006/main">
            <a:off x="904875" y="1952625"/>
            <a:ext cx="4191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75" b="1">
                <a:solidFill>
                  <a:srgbClr val="FFFFFF"/>
                </a:solidFill>
              </a:defRPr>
            </a:pPr>
            <a:r>
              <a:rPr sz="2175" b="1">
                <a:solidFill>
                  <a:srgbClr val="FFFFFF"/>
                </a:solidFill>
              </a:rPr>
              <a:t>Systemic therapy</a:t>
            </a:r>
          </a:p>
        </p:txBody>
      </p:sp>
      <p:sp>
        <p:nvSpPr>
          <p:cNvPr id="9" name="">
            <a:extLst xmlns:a="http://schemas.openxmlformats.org/drawingml/2006/main">
              <a:ext uri="{FF2B5EF4-FFF2-40B4-BE49-F238E27FC236}">
                <a16:creationId xmlns:a16="http://schemas.microsoft.com/office/drawing/2014/main" id="{DCA05872-3525-4744-9E26-2B1C228D2CF5}"/>
              </a:ext>
            </a:extLst>
          </p:cNvPr>
          <p:cNvSpPr>
            <a:spLocks xmlns:a="http://schemas.openxmlformats.org/drawingml/2006/main" noGrp="1"/>
          </p:cNvSpPr>
          <p:nvPr/>
        </p:nvSpPr>
        <p:spPr>
          <a:xfrm xmlns:a="http://schemas.openxmlformats.org/drawingml/2006/main">
            <a:off x="904875" y="2571750"/>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55BDEB"/>
                </a:solidFill>
              </a:defRPr>
            </a:pPr>
            <a:r>
              <a:rPr sz="1650" b="1">
                <a:solidFill>
                  <a:srgbClr val="55BDEB"/>
                </a:solidFill>
              </a:rPr>
              <a:t>•</a:t>
            </a:r>
          </a:p>
        </p:txBody>
      </p:sp>
      <p:sp>
        <p:nvSpPr>
          <p:cNvPr id="10" name="">
            <a:extLst xmlns:a="http://schemas.openxmlformats.org/drawingml/2006/main">
              <a:ext uri="{FF2B5EF4-FFF2-40B4-BE49-F238E27FC236}">
                <a16:creationId xmlns:a16="http://schemas.microsoft.com/office/drawing/2014/main" id="{09630183-B7A8-4EED-88C5-7AD3DF063D6D}"/>
              </a:ext>
            </a:extLst>
          </p:cNvPr>
          <p:cNvSpPr>
            <a:spLocks xmlns:a="http://schemas.openxmlformats.org/drawingml/2006/main" noGrp="1"/>
          </p:cNvSpPr>
          <p:nvPr/>
        </p:nvSpPr>
        <p:spPr>
          <a:xfrm xmlns:a="http://schemas.openxmlformats.org/drawingml/2006/main">
            <a:off x="1190625" y="2571750"/>
            <a:ext cx="3714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FFFFFF"/>
                </a:solidFill>
              </a:defRPr>
            </a:pPr>
            <a:r>
              <a:rPr sz="1650" b="0">
                <a:solidFill>
                  <a:srgbClr val="FFFFFF"/>
                </a:solidFill>
              </a:rPr>
              <a:t>Treats hot flashes and night sweats</a:t>
            </a:r>
          </a:p>
        </p:txBody>
      </p:sp>
      <p:sp>
        <p:nvSpPr>
          <p:cNvPr id="11" name="">
            <a:extLst xmlns:a="http://schemas.openxmlformats.org/drawingml/2006/main">
              <a:ext uri="{FF2B5EF4-FFF2-40B4-BE49-F238E27FC236}">
                <a16:creationId xmlns:a16="http://schemas.microsoft.com/office/drawing/2014/main" id="{328297CA-89B5-4228-8AEF-1E2BB6FE46CC}"/>
              </a:ext>
            </a:extLst>
          </p:cNvPr>
          <p:cNvSpPr>
            <a:spLocks xmlns:a="http://schemas.openxmlformats.org/drawingml/2006/main" noGrp="1"/>
          </p:cNvSpPr>
          <p:nvPr/>
        </p:nvSpPr>
        <p:spPr>
          <a:xfrm xmlns:a="http://schemas.openxmlformats.org/drawingml/2006/main">
            <a:off x="904875" y="3190875"/>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55BDEB"/>
                </a:solidFill>
              </a:defRPr>
            </a:pPr>
            <a:r>
              <a:rPr sz="1650" b="1">
                <a:solidFill>
                  <a:srgbClr val="55BDEB"/>
                </a:solidFill>
              </a:rPr>
              <a:t>•</a:t>
            </a:r>
          </a:p>
        </p:txBody>
      </p:sp>
      <p:sp>
        <p:nvSpPr>
          <p:cNvPr id="12" name="">
            <a:extLst xmlns:a="http://schemas.openxmlformats.org/drawingml/2006/main">
              <a:ext uri="{FF2B5EF4-FFF2-40B4-BE49-F238E27FC236}">
                <a16:creationId xmlns:a16="http://schemas.microsoft.com/office/drawing/2014/main" id="{B6408CC1-EA24-4A2E-83CC-9C15FF4D49A6}"/>
              </a:ext>
            </a:extLst>
          </p:cNvPr>
          <p:cNvSpPr>
            <a:spLocks xmlns:a="http://schemas.openxmlformats.org/drawingml/2006/main" noGrp="1"/>
          </p:cNvSpPr>
          <p:nvPr/>
        </p:nvSpPr>
        <p:spPr>
          <a:xfrm xmlns:a="http://schemas.openxmlformats.org/drawingml/2006/main">
            <a:off x="1190625" y="3190875"/>
            <a:ext cx="3714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FFFFFF"/>
                </a:solidFill>
              </a:defRPr>
            </a:pPr>
            <a:r>
              <a:rPr sz="1650" b="0">
                <a:solidFill>
                  <a:srgbClr val="FFFFFF"/>
                </a:solidFill>
              </a:rPr>
              <a:t>May improve sleep related to symptoms</a:t>
            </a:r>
          </a:p>
        </p:txBody>
      </p:sp>
      <p:sp>
        <p:nvSpPr>
          <p:cNvPr id="13" name="">
            <a:extLst xmlns:a="http://schemas.openxmlformats.org/drawingml/2006/main">
              <a:ext uri="{FF2B5EF4-FFF2-40B4-BE49-F238E27FC236}">
                <a16:creationId xmlns:a16="http://schemas.microsoft.com/office/drawing/2014/main" id="{03BC1D0A-854A-4D9C-A300-2C4C85C35900}"/>
              </a:ext>
            </a:extLst>
          </p:cNvPr>
          <p:cNvSpPr>
            <a:spLocks xmlns:a="http://schemas.openxmlformats.org/drawingml/2006/main" noGrp="1"/>
          </p:cNvSpPr>
          <p:nvPr/>
        </p:nvSpPr>
        <p:spPr>
          <a:xfrm xmlns:a="http://schemas.openxmlformats.org/drawingml/2006/main">
            <a:off x="904875" y="3810000"/>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55BDEB"/>
                </a:solidFill>
              </a:defRPr>
            </a:pPr>
            <a:r>
              <a:rPr sz="1650" b="1">
                <a:solidFill>
                  <a:srgbClr val="55BDEB"/>
                </a:solidFill>
              </a:rPr>
              <a:t>•</a:t>
            </a:r>
          </a:p>
        </p:txBody>
      </p:sp>
      <p:sp>
        <p:nvSpPr>
          <p:cNvPr id="14" name="">
            <a:extLst xmlns:a="http://schemas.openxmlformats.org/drawingml/2006/main">
              <a:ext uri="{FF2B5EF4-FFF2-40B4-BE49-F238E27FC236}">
                <a16:creationId xmlns:a16="http://schemas.microsoft.com/office/drawing/2014/main" id="{70B86A7D-CF36-4677-AC88-CBC55F52161F}"/>
              </a:ext>
            </a:extLst>
          </p:cNvPr>
          <p:cNvSpPr>
            <a:spLocks xmlns:a="http://schemas.openxmlformats.org/drawingml/2006/main" noGrp="1"/>
          </p:cNvSpPr>
          <p:nvPr/>
        </p:nvSpPr>
        <p:spPr>
          <a:xfrm xmlns:a="http://schemas.openxmlformats.org/drawingml/2006/main">
            <a:off x="1190625" y="3810000"/>
            <a:ext cx="3714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FFFFFF"/>
                </a:solidFill>
              </a:defRPr>
            </a:pPr>
            <a:r>
              <a:rPr sz="1650" b="0">
                <a:solidFill>
                  <a:srgbClr val="FFFFFF"/>
                </a:solidFill>
              </a:rPr>
              <a:t>Helps prevent bone loss while taken</a:t>
            </a:r>
          </a:p>
        </p:txBody>
      </p:sp>
      <p:sp>
        <p:nvSpPr>
          <p:cNvPr id="15" name="">
            <a:extLst xmlns:a="http://schemas.openxmlformats.org/drawingml/2006/main">
              <a:ext uri="{FF2B5EF4-FFF2-40B4-BE49-F238E27FC236}">
                <a16:creationId xmlns:a16="http://schemas.microsoft.com/office/drawing/2014/main" id="{1C2893CC-3E8B-498A-868B-332F80AF5504}"/>
              </a:ext>
            </a:extLst>
          </p:cNvPr>
          <p:cNvSpPr>
            <a:spLocks xmlns:a="http://schemas.openxmlformats.org/drawingml/2006/main" noGrp="1"/>
          </p:cNvSpPr>
          <p:nvPr/>
        </p:nvSpPr>
        <p:spPr>
          <a:xfrm xmlns:a="http://schemas.openxmlformats.org/drawingml/2006/main">
            <a:off x="5762625" y="1666875"/>
            <a:ext cx="5429250" cy="3333750"/>
          </a:xfrm>
          <a:prstGeom xmlns:a="http://schemas.openxmlformats.org/drawingml/2006/main" prst="roundRect">
            <a:avLst>
              <a:gd name="adj" fmla="val 3429"/>
            </a:avLst>
          </a:prstGeom>
          <a:solidFill xmlns:a="http://schemas.openxmlformats.org/drawingml/2006/main">
            <a:srgbClr val="EAF7FC"/>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DA88EBBA-F800-44AD-9AD1-72A43CFB3BD0}"/>
              </a:ext>
            </a:extLst>
          </p:cNvPr>
          <p:cNvSpPr>
            <a:spLocks xmlns:a="http://schemas.openxmlformats.org/drawingml/2006/main" noGrp="1"/>
          </p:cNvSpPr>
          <p:nvPr/>
        </p:nvSpPr>
        <p:spPr>
          <a:xfrm xmlns:a="http://schemas.openxmlformats.org/drawingml/2006/main">
            <a:off x="6048375" y="1952625"/>
            <a:ext cx="48577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75" b="1">
                <a:solidFill>
                  <a:srgbClr val="123B5D"/>
                </a:solidFill>
              </a:defRPr>
            </a:pPr>
            <a:r>
              <a:rPr sz="2175" b="1">
                <a:solidFill>
                  <a:srgbClr val="123B5D"/>
                </a:solidFill>
              </a:rPr>
              <a:t>The uterus changes the plan</a:t>
            </a:r>
          </a:p>
        </p:txBody>
      </p:sp>
      <p:sp>
        <p:nvSpPr>
          <p:cNvPr id="17" name="">
            <a:extLst xmlns:a="http://schemas.openxmlformats.org/drawingml/2006/main">
              <a:ext uri="{FF2B5EF4-FFF2-40B4-BE49-F238E27FC236}">
                <a16:creationId xmlns:a16="http://schemas.microsoft.com/office/drawing/2014/main" id="{EDBB193E-977C-41B5-8348-EF8F72713223}"/>
              </a:ext>
            </a:extLst>
          </p:cNvPr>
          <p:cNvSpPr>
            <a:spLocks xmlns:a="http://schemas.openxmlformats.org/drawingml/2006/main" noGrp="1"/>
          </p:cNvSpPr>
          <p:nvPr/>
        </p:nvSpPr>
        <p:spPr>
          <a:xfrm xmlns:a="http://schemas.openxmlformats.org/drawingml/2006/main">
            <a:off x="6048375" y="2667000"/>
            <a:ext cx="2095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1">
                <a:solidFill>
                  <a:srgbClr val="337A61"/>
                </a:solidFill>
              </a:defRPr>
            </a:pPr>
            <a:r>
              <a:rPr sz="1725" b="1">
                <a:solidFill>
                  <a:srgbClr val="337A61"/>
                </a:solidFill>
              </a:rPr>
              <a:t>Estrogen alone</a:t>
            </a:r>
          </a:p>
        </p:txBody>
      </p:sp>
      <p:sp>
        <p:nvSpPr>
          <p:cNvPr id="18" name="">
            <a:extLst xmlns:a="http://schemas.openxmlformats.org/drawingml/2006/main">
              <a:ext uri="{FF2B5EF4-FFF2-40B4-BE49-F238E27FC236}">
                <a16:creationId xmlns:a16="http://schemas.microsoft.com/office/drawing/2014/main" id="{07D5D50F-959C-4DBB-A0DC-5020A6C7AFB0}"/>
              </a:ext>
            </a:extLst>
          </p:cNvPr>
          <p:cNvSpPr>
            <a:spLocks xmlns:a="http://schemas.openxmlformats.org/drawingml/2006/main" noGrp="1"/>
          </p:cNvSpPr>
          <p:nvPr/>
        </p:nvSpPr>
        <p:spPr>
          <a:xfrm xmlns:a="http://schemas.openxmlformats.org/drawingml/2006/main">
            <a:off x="6048375" y="3028950"/>
            <a:ext cx="4572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52231"/>
                </a:solidFill>
              </a:defRPr>
            </a:pPr>
            <a:r>
              <a:rPr sz="1575" b="0">
                <a:solidFill>
                  <a:srgbClr val="152231"/>
                </a:solidFill>
              </a:rPr>
              <a:t>Usually for those without a uterus</a:t>
            </a:r>
          </a:p>
        </p:txBody>
      </p:sp>
      <p:sp>
        <p:nvSpPr>
          <p:cNvPr id="19" name="">
            <a:extLst xmlns:a="http://schemas.openxmlformats.org/drawingml/2006/main">
              <a:ext uri="{FF2B5EF4-FFF2-40B4-BE49-F238E27FC236}">
                <a16:creationId xmlns:a16="http://schemas.microsoft.com/office/drawing/2014/main" id="{47C58605-3D30-43FF-8A94-227142FEDADB}"/>
              </a:ext>
            </a:extLst>
          </p:cNvPr>
          <p:cNvSpPr>
            <a:spLocks xmlns:a="http://schemas.openxmlformats.org/drawingml/2006/main" noGrp="1"/>
          </p:cNvSpPr>
          <p:nvPr/>
        </p:nvSpPr>
        <p:spPr>
          <a:xfrm xmlns:a="http://schemas.openxmlformats.org/drawingml/2006/main">
            <a:off x="6048375" y="3619500"/>
            <a:ext cx="295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725" b="1">
                <a:solidFill>
                  <a:srgbClr val="337A61"/>
                </a:solidFill>
              </a:defRPr>
            </a:pPr>
            <a:r>
              <a:rPr sz="1725" b="1">
                <a:solidFill>
                  <a:srgbClr val="337A61"/>
                </a:solidFill>
              </a:rPr>
              <a:t>Estrogen + progestogen</a:t>
            </a:r>
          </a:p>
        </p:txBody>
      </p:sp>
      <p:sp>
        <p:nvSpPr>
          <p:cNvPr id="20" name="">
            <a:extLst xmlns:a="http://schemas.openxmlformats.org/drawingml/2006/main">
              <a:ext uri="{FF2B5EF4-FFF2-40B4-BE49-F238E27FC236}">
                <a16:creationId xmlns:a16="http://schemas.microsoft.com/office/drawing/2014/main" id="{3337F416-29F5-4590-8BDD-EAE16DDE7A54}"/>
              </a:ext>
            </a:extLst>
          </p:cNvPr>
          <p:cNvSpPr>
            <a:spLocks xmlns:a="http://schemas.openxmlformats.org/drawingml/2006/main" noGrp="1"/>
          </p:cNvSpPr>
          <p:nvPr/>
        </p:nvSpPr>
        <p:spPr>
          <a:xfrm xmlns:a="http://schemas.openxmlformats.org/drawingml/2006/main">
            <a:off x="6048375" y="3981450"/>
            <a:ext cx="4572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52231"/>
                </a:solidFill>
              </a:defRPr>
            </a:pPr>
            <a:r>
              <a:rPr sz="1575" b="0">
                <a:solidFill>
                  <a:srgbClr val="152231"/>
                </a:solidFill>
              </a:rPr>
              <a:t>Usually needed to protect the uterine lining</a:t>
            </a:r>
          </a:p>
        </p:txBody>
      </p:sp>
      <p:sp>
        <p:nvSpPr>
          <p:cNvPr id="21" name="">
            <a:extLst xmlns:a="http://schemas.openxmlformats.org/drawingml/2006/main">
              <a:ext uri="{FF2B5EF4-FFF2-40B4-BE49-F238E27FC236}">
                <a16:creationId xmlns:a16="http://schemas.microsoft.com/office/drawing/2014/main" id="{2F8EE33B-1C53-4913-AD84-4C10AEF1BF44}"/>
              </a:ext>
            </a:extLst>
          </p:cNvPr>
          <p:cNvSpPr>
            <a:spLocks xmlns:a="http://schemas.openxmlformats.org/drawingml/2006/main" noGrp="1"/>
          </p:cNvSpPr>
          <p:nvPr/>
        </p:nvSpPr>
        <p:spPr>
          <a:xfrm xmlns:a="http://schemas.openxmlformats.org/drawingml/2006/main">
            <a:off x="647700" y="5286375"/>
            <a:ext cx="1042987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00" b="1">
                <a:solidFill>
                  <a:srgbClr val="152231"/>
                </a:solidFill>
              </a:defRPr>
            </a:pPr>
            <a:r>
              <a:rPr sz="1500" b="1">
                <a:solidFill>
                  <a:srgbClr val="152231"/>
                </a:solidFill>
              </a:rPr>
              <a:t>Benefits generally outweigh risks for many healthy women younger than 60 or within 10 years of menopause onset who have bothersome symptoms—after individualized review.</a:t>
            </a:r>
          </a:p>
        </p:txBody>
      </p:sp>
    </p:spTree>
    <p:extLst>
      <p:ext uri="{BB962C8B-B14F-4D97-AF65-F5344CB8AC3E}">
        <p14:creationId xmlns:p14="http://schemas.microsoft.com/office/powerpoint/2010/main" val="1536399589"/>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636FB0C-0952-42F8-8669-EA18C7F76F8F}"/>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3301AC0-2B0E-4089-BCC6-81DB602D1FE2}"/>
              </a:ext>
            </a:extLst>
          </p:cNvPr>
          <p:cNvSpPr>
            <a:spLocks xmlns:a="http://schemas.openxmlformats.org/drawingml/2006/main" noGrp="1"/>
          </p:cNvSpPr>
          <p:nvPr/>
        </p:nvSpPr>
        <p:spPr>
          <a:xfrm xmlns:a="http://schemas.openxmlformats.org/drawingml/2006/main">
            <a:off x="590550" y="285750"/>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687584"/>
                </a:solidFill>
              </a:defRPr>
            </a:pPr>
            <a:r>
              <a:rPr sz="1050" b="1">
                <a:solidFill>
                  <a:srgbClr val="687584"/>
                </a:solidFill>
              </a:rPr>
              <a:t>RISKS &amp; CAUTIONS</a:t>
            </a:r>
          </a:p>
        </p:txBody>
      </p:sp>
      <p:sp>
        <p:nvSpPr>
          <p:cNvPr id="3" name="">
            <a:extLst xmlns:a="http://schemas.openxmlformats.org/drawingml/2006/main">
              <a:ext uri="{FF2B5EF4-FFF2-40B4-BE49-F238E27FC236}">
                <a16:creationId xmlns:a16="http://schemas.microsoft.com/office/drawing/2014/main" id="{388F5F50-A8DD-4BD6-A403-02BD444162A0}"/>
              </a:ext>
            </a:extLst>
          </p:cNvPr>
          <p:cNvSpPr>
            <a:spLocks xmlns:a="http://schemas.openxmlformats.org/drawingml/2006/main" noGrp="1"/>
          </p:cNvSpPr>
          <p:nvPr/>
        </p:nvSpPr>
        <p:spPr>
          <a:xfrm xmlns:a="http://schemas.openxmlformats.org/drawingml/2006/main">
            <a:off x="590550" y="628650"/>
            <a:ext cx="10953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850" b="1">
                <a:solidFill>
                  <a:srgbClr val="123B5D"/>
                </a:solidFill>
              </a:defRPr>
            </a:pPr>
            <a:r>
              <a:rPr sz="2850" b="1">
                <a:solidFill>
                  <a:srgbClr val="123B5D"/>
                </a:solidFill>
              </a:rPr>
              <a:t>Hormone therapy requires an individualized safety review</a:t>
            </a:r>
          </a:p>
        </p:txBody>
      </p:sp>
      <p:sp>
        <p:nvSpPr>
          <p:cNvPr id="4" name="">
            <a:extLst xmlns:a="http://schemas.openxmlformats.org/drawingml/2006/main">
              <a:ext uri="{FF2B5EF4-FFF2-40B4-BE49-F238E27FC236}">
                <a16:creationId xmlns:a16="http://schemas.microsoft.com/office/drawing/2014/main" id="{20BF5659-EEF1-4468-A7A3-DBF747E95AEF}"/>
              </a:ext>
            </a:extLst>
          </p:cNvPr>
          <p:cNvSpPr>
            <a:spLocks xmlns:a="http://schemas.openxmlformats.org/drawingml/2006/main" noGrp="1"/>
          </p:cNvSpPr>
          <p:nvPr/>
        </p:nvSpPr>
        <p:spPr>
          <a:xfrm xmlns:a="http://schemas.openxmlformats.org/drawingml/2006/main">
            <a:off x="590550" y="1304925"/>
            <a:ext cx="10953750" cy="19050"/>
          </a:xfrm>
          <a:prstGeom xmlns:a="http://schemas.openxmlformats.org/drawingml/2006/main" prst="rect">
            <a:avLst/>
          </a:prstGeom>
          <a:solidFill xmlns:a="http://schemas.openxmlformats.org/drawingml/2006/main">
            <a:srgbClr val="CCD5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FB3D84BE-A3B4-4F29-AFFA-61EE97FCED6F}"/>
              </a:ext>
            </a:extLst>
          </p:cNvPr>
          <p:cNvSpPr>
            <a:spLocks xmlns:a="http://schemas.openxmlformats.org/drawingml/2006/main" noGrp="1"/>
          </p:cNvSpPr>
          <p:nvPr/>
        </p:nvSpPr>
        <p:spPr>
          <a:xfrm xmlns:a="http://schemas.openxmlformats.org/drawingml/2006/main">
            <a:off x="590550" y="647700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0">
                <a:solidFill>
                  <a:srgbClr val="687584"/>
                </a:solidFill>
              </a:defRPr>
            </a:pPr>
            <a:r>
              <a:rPr sz="900" b="0">
                <a:solidFill>
                  <a:srgbClr val="687584"/>
                </a:solidFill>
              </a:rPr>
              <a:t>AGGSO 2000 Set • Health Education Series</a:t>
            </a:r>
          </a:p>
        </p:txBody>
      </p:sp>
      <p:sp>
        <p:nvSpPr>
          <p:cNvPr id="6" name="">
            <a:extLst xmlns:a="http://schemas.openxmlformats.org/drawingml/2006/main">
              <a:ext uri="{FF2B5EF4-FFF2-40B4-BE49-F238E27FC236}">
                <a16:creationId xmlns:a16="http://schemas.microsoft.com/office/drawing/2014/main" id="{78EADD35-864D-4BF5-81AF-E046FB3C3CA7}"/>
              </a:ext>
            </a:extLst>
          </p:cNvPr>
          <p:cNvSpPr>
            <a:spLocks xmlns:a="http://schemas.openxmlformats.org/drawingml/2006/main" noGrp="1"/>
          </p:cNvSpPr>
          <p:nvPr/>
        </p:nvSpPr>
        <p:spPr>
          <a:xfrm xmlns:a="http://schemas.openxmlformats.org/drawingml/2006/main">
            <a:off x="11096625" y="6429375"/>
            <a:ext cx="428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87584"/>
                </a:solidFill>
              </a:defRPr>
            </a:pPr>
            <a:r>
              <a:rPr sz="975" b="1">
                <a:solidFill>
                  <a:srgbClr val="687584"/>
                </a:solidFill>
              </a:rPr>
              <a:t>16</a:t>
            </a:r>
          </a:p>
        </p:txBody>
      </p:sp>
      <p:sp>
        <p:nvSpPr>
          <p:cNvPr id="7" name="">
            <a:extLst xmlns:a="http://schemas.openxmlformats.org/drawingml/2006/main">
              <a:ext uri="{FF2B5EF4-FFF2-40B4-BE49-F238E27FC236}">
                <a16:creationId xmlns:a16="http://schemas.microsoft.com/office/drawing/2014/main" id="{0D16BD2C-6606-4AF5-81EA-C8FEB186F524}"/>
              </a:ext>
            </a:extLst>
          </p:cNvPr>
          <p:cNvSpPr>
            <a:spLocks xmlns:a="http://schemas.openxmlformats.org/drawingml/2006/main" noGrp="1"/>
          </p:cNvSpPr>
          <p:nvPr/>
        </p:nvSpPr>
        <p:spPr>
          <a:xfrm xmlns:a="http://schemas.openxmlformats.org/drawingml/2006/main">
            <a:off x="619125" y="1638300"/>
            <a:ext cx="9906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025" b="1">
                <a:solidFill>
                  <a:srgbClr val="123B5D"/>
                </a:solidFill>
              </a:defRPr>
            </a:pPr>
            <a:r>
              <a:rPr sz="2025" b="1">
                <a:solidFill>
                  <a:srgbClr val="123B5D"/>
                </a:solidFill>
              </a:rPr>
              <a:t>Discuss alternatives or specialist input with a history of:</a:t>
            </a:r>
          </a:p>
        </p:txBody>
      </p:sp>
      <p:sp>
        <p:nvSpPr>
          <p:cNvPr id="8" name="">
            <a:extLst xmlns:a="http://schemas.openxmlformats.org/drawingml/2006/main">
              <a:ext uri="{FF2B5EF4-FFF2-40B4-BE49-F238E27FC236}">
                <a16:creationId xmlns:a16="http://schemas.microsoft.com/office/drawing/2014/main" id="{77BF729B-CFF6-4929-BB0F-EB321367E714}"/>
              </a:ext>
            </a:extLst>
          </p:cNvPr>
          <p:cNvSpPr>
            <a:spLocks xmlns:a="http://schemas.openxmlformats.org/drawingml/2006/main" noGrp="1"/>
          </p:cNvSpPr>
          <p:nvPr/>
        </p:nvSpPr>
        <p:spPr>
          <a:xfrm xmlns:a="http://schemas.openxmlformats.org/drawingml/2006/main">
            <a:off x="666750" y="2286000"/>
            <a:ext cx="5000625" cy="647700"/>
          </a:xfrm>
          <a:prstGeom xmlns:a="http://schemas.openxmlformats.org/drawingml/2006/main" prst="roundRect">
            <a:avLst>
              <a:gd name="adj" fmla="val 17647"/>
            </a:avLst>
          </a:prstGeom>
          <a:solidFill xmlns:a="http://schemas.openxmlformats.org/drawingml/2006/main">
            <a:srgbClr val="FCECEF"/>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85899985-736A-4DFC-A524-4FF3F9D5DA42}"/>
              </a:ext>
            </a:extLst>
          </p:cNvPr>
          <p:cNvSpPr>
            <a:spLocks xmlns:a="http://schemas.openxmlformats.org/drawingml/2006/main" noGrp="1"/>
          </p:cNvSpPr>
          <p:nvPr/>
        </p:nvSpPr>
        <p:spPr>
          <a:xfrm xmlns:a="http://schemas.openxmlformats.org/drawingml/2006/main">
            <a:off x="876300" y="2286000"/>
            <a:ext cx="45720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B13B45"/>
                </a:solidFill>
              </a:defRPr>
            </a:pPr>
            <a:r>
              <a:rPr sz="1575" b="1">
                <a:solidFill>
                  <a:srgbClr val="B13B45"/>
                </a:solidFill>
              </a:rPr>
              <a:t>Breast or endometrial cancer</a:t>
            </a:r>
          </a:p>
        </p:txBody>
      </p:sp>
      <p:sp>
        <p:nvSpPr>
          <p:cNvPr id="10" name="">
            <a:extLst xmlns:a="http://schemas.openxmlformats.org/drawingml/2006/main">
              <a:ext uri="{FF2B5EF4-FFF2-40B4-BE49-F238E27FC236}">
                <a16:creationId xmlns:a16="http://schemas.microsoft.com/office/drawing/2014/main" id="{8019CC59-EEA9-4E5A-A29C-DAC01659C0E7}"/>
              </a:ext>
            </a:extLst>
          </p:cNvPr>
          <p:cNvSpPr>
            <a:spLocks xmlns:a="http://schemas.openxmlformats.org/drawingml/2006/main" noGrp="1"/>
          </p:cNvSpPr>
          <p:nvPr/>
        </p:nvSpPr>
        <p:spPr>
          <a:xfrm xmlns:a="http://schemas.openxmlformats.org/drawingml/2006/main">
            <a:off x="6048375" y="2286000"/>
            <a:ext cx="5000625" cy="647700"/>
          </a:xfrm>
          <a:prstGeom xmlns:a="http://schemas.openxmlformats.org/drawingml/2006/main" prst="roundRect">
            <a:avLst>
              <a:gd name="adj" fmla="val 17647"/>
            </a:avLst>
          </a:prstGeom>
          <a:solidFill xmlns:a="http://schemas.openxmlformats.org/drawingml/2006/main">
            <a:srgbClr val="FCECEF"/>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A2FC1C84-7124-48EF-9250-3253E93B86E5}"/>
              </a:ext>
            </a:extLst>
          </p:cNvPr>
          <p:cNvSpPr>
            <a:spLocks xmlns:a="http://schemas.openxmlformats.org/drawingml/2006/main" noGrp="1"/>
          </p:cNvSpPr>
          <p:nvPr/>
        </p:nvSpPr>
        <p:spPr>
          <a:xfrm xmlns:a="http://schemas.openxmlformats.org/drawingml/2006/main">
            <a:off x="6257925" y="2286000"/>
            <a:ext cx="45720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B13B45"/>
                </a:solidFill>
              </a:defRPr>
            </a:pPr>
            <a:r>
              <a:rPr sz="1575" b="1">
                <a:solidFill>
                  <a:srgbClr val="B13B45"/>
                </a:solidFill>
              </a:rPr>
              <a:t>Stroke, heart attack or blood clots</a:t>
            </a:r>
          </a:p>
        </p:txBody>
      </p:sp>
      <p:sp>
        <p:nvSpPr>
          <p:cNvPr id="12" name="">
            <a:extLst xmlns:a="http://schemas.openxmlformats.org/drawingml/2006/main">
              <a:ext uri="{FF2B5EF4-FFF2-40B4-BE49-F238E27FC236}">
                <a16:creationId xmlns:a16="http://schemas.microsoft.com/office/drawing/2014/main" id="{AC79D2D0-3C78-410A-B14E-045F40A51111}"/>
              </a:ext>
            </a:extLst>
          </p:cNvPr>
          <p:cNvSpPr>
            <a:spLocks xmlns:a="http://schemas.openxmlformats.org/drawingml/2006/main" noGrp="1"/>
          </p:cNvSpPr>
          <p:nvPr/>
        </p:nvSpPr>
        <p:spPr>
          <a:xfrm xmlns:a="http://schemas.openxmlformats.org/drawingml/2006/main">
            <a:off x="666750" y="3162300"/>
            <a:ext cx="5000625" cy="647700"/>
          </a:xfrm>
          <a:prstGeom xmlns:a="http://schemas.openxmlformats.org/drawingml/2006/main" prst="roundRect">
            <a:avLst>
              <a:gd name="adj" fmla="val 17647"/>
            </a:avLst>
          </a:prstGeom>
          <a:solidFill xmlns:a="http://schemas.openxmlformats.org/drawingml/2006/main">
            <a:srgbClr val="FCECEF"/>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035570D1-312F-427A-B32A-D296F681BB25}"/>
              </a:ext>
            </a:extLst>
          </p:cNvPr>
          <p:cNvSpPr>
            <a:spLocks xmlns:a="http://schemas.openxmlformats.org/drawingml/2006/main" noGrp="1"/>
          </p:cNvSpPr>
          <p:nvPr/>
        </p:nvSpPr>
        <p:spPr>
          <a:xfrm xmlns:a="http://schemas.openxmlformats.org/drawingml/2006/main">
            <a:off x="876300" y="3162300"/>
            <a:ext cx="45720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B13B45"/>
                </a:solidFill>
              </a:defRPr>
            </a:pPr>
            <a:r>
              <a:rPr sz="1575" b="1">
                <a:solidFill>
                  <a:srgbClr val="B13B45"/>
                </a:solidFill>
              </a:rPr>
              <a:t>Unexplained vaginal bleeding</a:t>
            </a:r>
          </a:p>
        </p:txBody>
      </p:sp>
      <p:sp>
        <p:nvSpPr>
          <p:cNvPr id="14" name="">
            <a:extLst xmlns:a="http://schemas.openxmlformats.org/drawingml/2006/main">
              <a:ext uri="{FF2B5EF4-FFF2-40B4-BE49-F238E27FC236}">
                <a16:creationId xmlns:a16="http://schemas.microsoft.com/office/drawing/2014/main" id="{3E7E91B7-26AB-4468-A741-36662807FCB8}"/>
              </a:ext>
            </a:extLst>
          </p:cNvPr>
          <p:cNvSpPr>
            <a:spLocks xmlns:a="http://schemas.openxmlformats.org/drawingml/2006/main" noGrp="1"/>
          </p:cNvSpPr>
          <p:nvPr/>
        </p:nvSpPr>
        <p:spPr>
          <a:xfrm xmlns:a="http://schemas.openxmlformats.org/drawingml/2006/main">
            <a:off x="6048375" y="3162300"/>
            <a:ext cx="5000625" cy="647700"/>
          </a:xfrm>
          <a:prstGeom xmlns:a="http://schemas.openxmlformats.org/drawingml/2006/main" prst="roundRect">
            <a:avLst>
              <a:gd name="adj" fmla="val 17647"/>
            </a:avLst>
          </a:prstGeom>
          <a:solidFill xmlns:a="http://schemas.openxmlformats.org/drawingml/2006/main">
            <a:srgbClr val="FCECEF"/>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B78038B-3FA0-4F95-83AA-88C54515A858}"/>
              </a:ext>
            </a:extLst>
          </p:cNvPr>
          <p:cNvSpPr>
            <a:spLocks xmlns:a="http://schemas.openxmlformats.org/drawingml/2006/main" noGrp="1"/>
          </p:cNvSpPr>
          <p:nvPr/>
        </p:nvSpPr>
        <p:spPr>
          <a:xfrm xmlns:a="http://schemas.openxmlformats.org/drawingml/2006/main">
            <a:off x="6257925" y="3162300"/>
            <a:ext cx="45720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B13B45"/>
                </a:solidFill>
              </a:defRPr>
            </a:pPr>
            <a:r>
              <a:rPr sz="1575" b="1">
                <a:solidFill>
                  <a:srgbClr val="B13B45"/>
                </a:solidFill>
              </a:rPr>
              <a:t>Liver disease</a:t>
            </a:r>
          </a:p>
        </p:txBody>
      </p:sp>
      <p:sp>
        <p:nvSpPr>
          <p:cNvPr id="16" name="">
            <a:extLst xmlns:a="http://schemas.openxmlformats.org/drawingml/2006/main">
              <a:ext uri="{FF2B5EF4-FFF2-40B4-BE49-F238E27FC236}">
                <a16:creationId xmlns:a16="http://schemas.microsoft.com/office/drawing/2014/main" id="{8FA82061-9BDF-4966-9A70-F1D2A4738425}"/>
              </a:ext>
            </a:extLst>
          </p:cNvPr>
          <p:cNvSpPr>
            <a:spLocks xmlns:a="http://schemas.openxmlformats.org/drawingml/2006/main" noGrp="1"/>
          </p:cNvSpPr>
          <p:nvPr/>
        </p:nvSpPr>
        <p:spPr>
          <a:xfrm xmlns:a="http://schemas.openxmlformats.org/drawingml/2006/main">
            <a:off x="666750" y="4038600"/>
            <a:ext cx="5000625" cy="647700"/>
          </a:xfrm>
          <a:prstGeom xmlns:a="http://schemas.openxmlformats.org/drawingml/2006/main" prst="roundRect">
            <a:avLst>
              <a:gd name="adj" fmla="val 17647"/>
            </a:avLst>
          </a:prstGeom>
          <a:solidFill xmlns:a="http://schemas.openxmlformats.org/drawingml/2006/main">
            <a:srgbClr val="FCECEF"/>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6E8C0E35-186C-4636-9C0B-CB8CA1E043D8}"/>
              </a:ext>
            </a:extLst>
          </p:cNvPr>
          <p:cNvSpPr>
            <a:spLocks xmlns:a="http://schemas.openxmlformats.org/drawingml/2006/main" noGrp="1"/>
          </p:cNvSpPr>
          <p:nvPr/>
        </p:nvSpPr>
        <p:spPr>
          <a:xfrm xmlns:a="http://schemas.openxmlformats.org/drawingml/2006/main">
            <a:off x="876300" y="4038600"/>
            <a:ext cx="45720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B13B45"/>
                </a:solidFill>
              </a:defRPr>
            </a:pPr>
            <a:r>
              <a:rPr sz="1575" b="1">
                <a:solidFill>
                  <a:srgbClr val="B13B45"/>
                </a:solidFill>
              </a:rPr>
              <a:t>High cardiovascular risk</a:t>
            </a:r>
          </a:p>
        </p:txBody>
      </p:sp>
      <p:sp>
        <p:nvSpPr>
          <p:cNvPr id="18" name="">
            <a:extLst xmlns:a="http://schemas.openxmlformats.org/drawingml/2006/main">
              <a:ext uri="{FF2B5EF4-FFF2-40B4-BE49-F238E27FC236}">
                <a16:creationId xmlns:a16="http://schemas.microsoft.com/office/drawing/2014/main" id="{0E8F0E45-F8B0-492D-9847-B07C655E9678}"/>
              </a:ext>
            </a:extLst>
          </p:cNvPr>
          <p:cNvSpPr>
            <a:spLocks xmlns:a="http://schemas.openxmlformats.org/drawingml/2006/main" noGrp="1"/>
          </p:cNvSpPr>
          <p:nvPr/>
        </p:nvSpPr>
        <p:spPr>
          <a:xfrm xmlns:a="http://schemas.openxmlformats.org/drawingml/2006/main">
            <a:off x="6048375" y="4038600"/>
            <a:ext cx="5000625" cy="647700"/>
          </a:xfrm>
          <a:prstGeom xmlns:a="http://schemas.openxmlformats.org/drawingml/2006/main" prst="roundRect">
            <a:avLst>
              <a:gd name="adj" fmla="val 17647"/>
            </a:avLst>
          </a:prstGeom>
          <a:solidFill xmlns:a="http://schemas.openxmlformats.org/drawingml/2006/main">
            <a:srgbClr val="FCECEF"/>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273B8CC-7400-4736-86C3-0A709E87D9EB}"/>
              </a:ext>
            </a:extLst>
          </p:cNvPr>
          <p:cNvSpPr>
            <a:spLocks xmlns:a="http://schemas.openxmlformats.org/drawingml/2006/main" noGrp="1"/>
          </p:cNvSpPr>
          <p:nvPr/>
        </p:nvSpPr>
        <p:spPr>
          <a:xfrm xmlns:a="http://schemas.openxmlformats.org/drawingml/2006/main">
            <a:off x="6257925" y="4038600"/>
            <a:ext cx="45720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B13B45"/>
                </a:solidFill>
              </a:defRPr>
            </a:pPr>
            <a:r>
              <a:rPr sz="1575" b="1">
                <a:solidFill>
                  <a:srgbClr val="B13B45"/>
                </a:solidFill>
              </a:rPr>
              <a:t>Other complex medical conditions</a:t>
            </a:r>
          </a:p>
        </p:txBody>
      </p:sp>
      <p:sp>
        <p:nvSpPr>
          <p:cNvPr id="20" name="">
            <a:extLst xmlns:a="http://schemas.openxmlformats.org/drawingml/2006/main">
              <a:ext uri="{FF2B5EF4-FFF2-40B4-BE49-F238E27FC236}">
                <a16:creationId xmlns:a16="http://schemas.microsoft.com/office/drawing/2014/main" id="{709557F6-BCFF-45C1-8552-FAFA96E98A3E}"/>
              </a:ext>
            </a:extLst>
          </p:cNvPr>
          <p:cNvSpPr>
            <a:spLocks xmlns:a="http://schemas.openxmlformats.org/drawingml/2006/main" noGrp="1"/>
          </p:cNvSpPr>
          <p:nvPr/>
        </p:nvSpPr>
        <p:spPr>
          <a:xfrm xmlns:a="http://schemas.openxmlformats.org/drawingml/2006/main">
            <a:off x="666750" y="5286375"/>
            <a:ext cx="103822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800" b="1">
                <a:solidFill>
                  <a:srgbClr val="152231"/>
                </a:solidFill>
              </a:defRPr>
            </a:pPr>
            <a:r>
              <a:rPr sz="1800" b="1">
                <a:solidFill>
                  <a:srgbClr val="152231"/>
                </a:solidFill>
              </a:rPr>
              <a:t>Route, dose, age, timing and personal history affect risk. Reassess regularly.</a:t>
            </a:r>
          </a:p>
        </p:txBody>
      </p:sp>
    </p:spTree>
    <p:extLst>
      <p:ext uri="{BB962C8B-B14F-4D97-AF65-F5344CB8AC3E}">
        <p14:creationId xmlns:p14="http://schemas.microsoft.com/office/powerpoint/2010/main" val="1917888611"/>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8A146CA8-E93D-4AB2-A667-8C6B32000FD6}"/>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DC76964-D6E0-4FE3-9936-61D0C47E9DD2}"/>
              </a:ext>
            </a:extLst>
          </p:cNvPr>
          <p:cNvSpPr>
            <a:spLocks xmlns:a="http://schemas.openxmlformats.org/drawingml/2006/main" noGrp="1"/>
          </p:cNvSpPr>
          <p:nvPr/>
        </p:nvSpPr>
        <p:spPr>
          <a:xfrm xmlns:a="http://schemas.openxmlformats.org/drawingml/2006/main">
            <a:off x="590550" y="285750"/>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687584"/>
                </a:solidFill>
              </a:defRPr>
            </a:pPr>
            <a:r>
              <a:rPr sz="1050" b="1">
                <a:solidFill>
                  <a:srgbClr val="687584"/>
                </a:solidFill>
              </a:rPr>
              <a:t>OTHER TREATMENTS</a:t>
            </a:r>
          </a:p>
        </p:txBody>
      </p:sp>
      <p:sp>
        <p:nvSpPr>
          <p:cNvPr id="3" name="">
            <a:extLst xmlns:a="http://schemas.openxmlformats.org/drawingml/2006/main">
              <a:ext uri="{FF2B5EF4-FFF2-40B4-BE49-F238E27FC236}">
                <a16:creationId xmlns:a16="http://schemas.microsoft.com/office/drawing/2014/main" id="{D231BEDE-D473-4657-A145-EEA0F2AFC71A}"/>
              </a:ext>
            </a:extLst>
          </p:cNvPr>
          <p:cNvSpPr>
            <a:spLocks xmlns:a="http://schemas.openxmlformats.org/drawingml/2006/main" noGrp="1"/>
          </p:cNvSpPr>
          <p:nvPr/>
        </p:nvSpPr>
        <p:spPr>
          <a:xfrm xmlns:a="http://schemas.openxmlformats.org/drawingml/2006/main">
            <a:off x="590550" y="628650"/>
            <a:ext cx="10953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850" b="1">
                <a:solidFill>
                  <a:srgbClr val="123B5D"/>
                </a:solidFill>
              </a:defRPr>
            </a:pPr>
            <a:r>
              <a:rPr sz="2850" b="1">
                <a:solidFill>
                  <a:srgbClr val="123B5D"/>
                </a:solidFill>
              </a:rPr>
              <a:t>Effective nonhormonal and local treatments are available</a:t>
            </a:r>
          </a:p>
        </p:txBody>
      </p:sp>
      <p:sp>
        <p:nvSpPr>
          <p:cNvPr id="4" name="">
            <a:extLst xmlns:a="http://schemas.openxmlformats.org/drawingml/2006/main">
              <a:ext uri="{FF2B5EF4-FFF2-40B4-BE49-F238E27FC236}">
                <a16:creationId xmlns:a16="http://schemas.microsoft.com/office/drawing/2014/main" id="{D7E5677E-0F3B-4DEE-BDD0-04B4FE4C3739}"/>
              </a:ext>
            </a:extLst>
          </p:cNvPr>
          <p:cNvSpPr>
            <a:spLocks xmlns:a="http://schemas.openxmlformats.org/drawingml/2006/main" noGrp="1"/>
          </p:cNvSpPr>
          <p:nvPr/>
        </p:nvSpPr>
        <p:spPr>
          <a:xfrm xmlns:a="http://schemas.openxmlformats.org/drawingml/2006/main">
            <a:off x="590550" y="1304925"/>
            <a:ext cx="10953750" cy="19050"/>
          </a:xfrm>
          <a:prstGeom xmlns:a="http://schemas.openxmlformats.org/drawingml/2006/main" prst="rect">
            <a:avLst/>
          </a:prstGeom>
          <a:solidFill xmlns:a="http://schemas.openxmlformats.org/drawingml/2006/main">
            <a:srgbClr val="CCD5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0B038EFF-67B2-468D-9BD6-501533E2C464}"/>
              </a:ext>
            </a:extLst>
          </p:cNvPr>
          <p:cNvSpPr>
            <a:spLocks xmlns:a="http://schemas.openxmlformats.org/drawingml/2006/main" noGrp="1"/>
          </p:cNvSpPr>
          <p:nvPr/>
        </p:nvSpPr>
        <p:spPr>
          <a:xfrm xmlns:a="http://schemas.openxmlformats.org/drawingml/2006/main">
            <a:off x="590550" y="647700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0">
                <a:solidFill>
                  <a:srgbClr val="687584"/>
                </a:solidFill>
              </a:defRPr>
            </a:pPr>
            <a:r>
              <a:rPr sz="900" b="0">
                <a:solidFill>
                  <a:srgbClr val="687584"/>
                </a:solidFill>
              </a:rPr>
              <a:t>AGGSO 2000 Set • Health Education Series</a:t>
            </a:r>
          </a:p>
        </p:txBody>
      </p:sp>
      <p:sp>
        <p:nvSpPr>
          <p:cNvPr id="6" name="">
            <a:extLst xmlns:a="http://schemas.openxmlformats.org/drawingml/2006/main">
              <a:ext uri="{FF2B5EF4-FFF2-40B4-BE49-F238E27FC236}">
                <a16:creationId xmlns:a16="http://schemas.microsoft.com/office/drawing/2014/main" id="{0CCDF27E-1D22-4407-81E2-97B537980D3C}"/>
              </a:ext>
            </a:extLst>
          </p:cNvPr>
          <p:cNvSpPr>
            <a:spLocks xmlns:a="http://schemas.openxmlformats.org/drawingml/2006/main" noGrp="1"/>
          </p:cNvSpPr>
          <p:nvPr/>
        </p:nvSpPr>
        <p:spPr>
          <a:xfrm xmlns:a="http://schemas.openxmlformats.org/drawingml/2006/main">
            <a:off x="11096625" y="6429375"/>
            <a:ext cx="428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87584"/>
                </a:solidFill>
              </a:defRPr>
            </a:pPr>
            <a:r>
              <a:rPr sz="975" b="1">
                <a:solidFill>
                  <a:srgbClr val="687584"/>
                </a:solidFill>
              </a:rPr>
              <a:t>17</a:t>
            </a:r>
          </a:p>
        </p:txBody>
      </p:sp>
      <p:sp>
        <p:nvSpPr>
          <p:cNvPr id="7" name="">
            <a:extLst xmlns:a="http://schemas.openxmlformats.org/drawingml/2006/main">
              <a:ext uri="{FF2B5EF4-FFF2-40B4-BE49-F238E27FC236}">
                <a16:creationId xmlns:a16="http://schemas.microsoft.com/office/drawing/2014/main" id="{DE651B74-C5E9-4DEC-A9C6-30AB4FA87168}"/>
              </a:ext>
            </a:extLst>
          </p:cNvPr>
          <p:cNvSpPr>
            <a:spLocks xmlns:a="http://schemas.openxmlformats.org/drawingml/2006/main" noGrp="1"/>
          </p:cNvSpPr>
          <p:nvPr/>
        </p:nvSpPr>
        <p:spPr>
          <a:xfrm xmlns:a="http://schemas.openxmlformats.org/drawingml/2006/main">
            <a:off x="619125" y="1714500"/>
            <a:ext cx="3333750" cy="3524250"/>
          </a:xfrm>
          <a:prstGeom xmlns:a="http://schemas.openxmlformats.org/drawingml/2006/main" prst="roundRect">
            <a:avLst>
              <a:gd name="adj" fmla="val 3429"/>
            </a:avLst>
          </a:prstGeom>
          <a:solidFill xmlns:a="http://schemas.openxmlformats.org/drawingml/2006/main">
            <a:srgbClr val="EAF7FC"/>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EE49D71F-C9E6-446B-8729-1E1AD76AFFDE}"/>
              </a:ext>
            </a:extLst>
          </p:cNvPr>
          <p:cNvSpPr>
            <a:spLocks xmlns:a="http://schemas.openxmlformats.org/drawingml/2006/main" noGrp="1"/>
          </p:cNvSpPr>
          <p:nvPr/>
        </p:nvSpPr>
        <p:spPr>
          <a:xfrm xmlns:a="http://schemas.openxmlformats.org/drawingml/2006/main">
            <a:off x="828675" y="1971675"/>
            <a:ext cx="29051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950" b="1">
                <a:solidFill>
                  <a:srgbClr val="123B5D"/>
                </a:solidFill>
              </a:defRPr>
            </a:pPr>
            <a:r>
              <a:rPr sz="1950" b="1">
                <a:solidFill>
                  <a:srgbClr val="123B5D"/>
                </a:solidFill>
              </a:rPr>
              <a:t>For hot flashes</a:t>
            </a:r>
          </a:p>
        </p:txBody>
      </p:sp>
      <p:sp>
        <p:nvSpPr>
          <p:cNvPr id="9" name="">
            <a:extLst xmlns:a="http://schemas.openxmlformats.org/drawingml/2006/main">
              <a:ext uri="{FF2B5EF4-FFF2-40B4-BE49-F238E27FC236}">
                <a16:creationId xmlns:a16="http://schemas.microsoft.com/office/drawing/2014/main" id="{CFE3562F-D645-4715-ACF6-6DDBC32F4125}"/>
              </a:ext>
            </a:extLst>
          </p:cNvPr>
          <p:cNvSpPr>
            <a:spLocks xmlns:a="http://schemas.openxmlformats.org/drawingml/2006/main" noGrp="1"/>
          </p:cNvSpPr>
          <p:nvPr/>
        </p:nvSpPr>
        <p:spPr>
          <a:xfrm xmlns:a="http://schemas.openxmlformats.org/drawingml/2006/main">
            <a:off x="828675" y="2857500"/>
            <a:ext cx="2905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52231"/>
                </a:solidFill>
              </a:defRPr>
            </a:pPr>
            <a:r>
              <a:rPr sz="1575" b="0">
                <a:solidFill>
                  <a:srgbClr val="152231"/>
                </a:solidFill>
              </a:rPr>
              <a:t>Certain SSRIs/SNRIs</a:t>
            </a:r>
          </a:p>
          <a:p xmlns:a="http://schemas.openxmlformats.org/drawingml/2006/main">
            <a:pPr algn="l">
              <a:defRPr sz="1575" b="0">
                <a:solidFill>
                  <a:srgbClr val="152231"/>
                </a:solidFill>
              </a:defRPr>
            </a:pPr>
            <a:r>
              <a:rPr sz="1575" b="0">
                <a:solidFill>
                  <a:srgbClr val="152231"/>
                </a:solidFill>
              </a:rPr>
              <a:t>Gabapentin</a:t>
            </a:r>
          </a:p>
          <a:p xmlns:a="http://schemas.openxmlformats.org/drawingml/2006/main">
            <a:pPr algn="l">
              <a:defRPr sz="1575" b="0">
                <a:solidFill>
                  <a:srgbClr val="152231"/>
                </a:solidFill>
              </a:defRPr>
            </a:pPr>
            <a:r>
              <a:rPr sz="1575" b="0">
                <a:solidFill>
                  <a:srgbClr val="152231"/>
                </a:solidFill>
              </a:rPr>
              <a:t>Fezolinetant</a:t>
            </a:r>
          </a:p>
          <a:p xmlns:a="http://schemas.openxmlformats.org/drawingml/2006/main">
            <a:pPr algn="l">
              <a:defRPr sz="1575" b="0">
                <a:solidFill>
                  <a:srgbClr val="152231"/>
                </a:solidFill>
              </a:defRPr>
            </a:pPr>
            <a:r>
              <a:rPr sz="1575" b="0">
                <a:solidFill>
                  <a:srgbClr val="152231"/>
                </a:solidFill>
              </a:rPr>
              <a:t>Other clinician-selected options</a:t>
            </a:r>
          </a:p>
        </p:txBody>
      </p:sp>
      <p:sp>
        <p:nvSpPr>
          <p:cNvPr id="10" name="">
            <a:extLst xmlns:a="http://schemas.openxmlformats.org/drawingml/2006/main">
              <a:ext uri="{FF2B5EF4-FFF2-40B4-BE49-F238E27FC236}">
                <a16:creationId xmlns:a16="http://schemas.microsoft.com/office/drawing/2014/main" id="{D8A30EEF-8DE9-48D1-9361-249D829827CE}"/>
              </a:ext>
            </a:extLst>
          </p:cNvPr>
          <p:cNvSpPr>
            <a:spLocks xmlns:a="http://schemas.openxmlformats.org/drawingml/2006/main" noGrp="1"/>
          </p:cNvSpPr>
          <p:nvPr/>
        </p:nvSpPr>
        <p:spPr>
          <a:xfrm xmlns:a="http://schemas.openxmlformats.org/drawingml/2006/main">
            <a:off x="4286250" y="1714500"/>
            <a:ext cx="3333750" cy="3524250"/>
          </a:xfrm>
          <a:prstGeom xmlns:a="http://schemas.openxmlformats.org/drawingml/2006/main" prst="roundRect">
            <a:avLst>
              <a:gd name="adj" fmla="val 3429"/>
            </a:avLst>
          </a:prstGeom>
          <a:solidFill xmlns:a="http://schemas.openxmlformats.org/drawingml/2006/main">
            <a:srgbClr val="F3D9E4"/>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1FF1365A-1E87-4C08-974F-860D3B94A629}"/>
              </a:ext>
            </a:extLst>
          </p:cNvPr>
          <p:cNvSpPr>
            <a:spLocks xmlns:a="http://schemas.openxmlformats.org/drawingml/2006/main" noGrp="1"/>
          </p:cNvSpPr>
          <p:nvPr/>
        </p:nvSpPr>
        <p:spPr>
          <a:xfrm xmlns:a="http://schemas.openxmlformats.org/drawingml/2006/main">
            <a:off x="4495800" y="1971675"/>
            <a:ext cx="29051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950" b="1">
                <a:solidFill>
                  <a:srgbClr val="123B5D"/>
                </a:solidFill>
              </a:defRPr>
            </a:pPr>
            <a:r>
              <a:rPr sz="1950" b="1">
                <a:solidFill>
                  <a:srgbClr val="123B5D"/>
                </a:solidFill>
              </a:rPr>
              <a:t>For vaginal/urinary symptoms</a:t>
            </a:r>
          </a:p>
        </p:txBody>
      </p:sp>
      <p:sp>
        <p:nvSpPr>
          <p:cNvPr id="12" name="">
            <a:extLst xmlns:a="http://schemas.openxmlformats.org/drawingml/2006/main">
              <a:ext uri="{FF2B5EF4-FFF2-40B4-BE49-F238E27FC236}">
                <a16:creationId xmlns:a16="http://schemas.microsoft.com/office/drawing/2014/main" id="{46BAEE26-251E-40E5-BC22-FC82DDEAE371}"/>
              </a:ext>
            </a:extLst>
          </p:cNvPr>
          <p:cNvSpPr>
            <a:spLocks xmlns:a="http://schemas.openxmlformats.org/drawingml/2006/main" noGrp="1"/>
          </p:cNvSpPr>
          <p:nvPr/>
        </p:nvSpPr>
        <p:spPr>
          <a:xfrm xmlns:a="http://schemas.openxmlformats.org/drawingml/2006/main">
            <a:off x="4495800" y="2857500"/>
            <a:ext cx="2905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52231"/>
                </a:solidFill>
              </a:defRPr>
            </a:pPr>
            <a:r>
              <a:rPr sz="1575" b="0">
                <a:solidFill>
                  <a:srgbClr val="152231"/>
                </a:solidFill>
              </a:rPr>
              <a:t>Moisturizers and lubricants</a:t>
            </a:r>
          </a:p>
          <a:p xmlns:a="http://schemas.openxmlformats.org/drawingml/2006/main">
            <a:pPr algn="l">
              <a:defRPr sz="1575" b="0">
                <a:solidFill>
                  <a:srgbClr val="152231"/>
                </a:solidFill>
              </a:defRPr>
            </a:pPr>
            <a:r>
              <a:rPr sz="1575" b="0">
                <a:solidFill>
                  <a:srgbClr val="152231"/>
                </a:solidFill>
              </a:rPr>
              <a:t>Low-dose vaginal estrogen</a:t>
            </a:r>
          </a:p>
          <a:p xmlns:a="http://schemas.openxmlformats.org/drawingml/2006/main">
            <a:pPr algn="l">
              <a:defRPr sz="1575" b="0">
                <a:solidFill>
                  <a:srgbClr val="152231"/>
                </a:solidFill>
              </a:defRPr>
            </a:pPr>
            <a:r>
              <a:rPr sz="1575" b="0">
                <a:solidFill>
                  <a:srgbClr val="152231"/>
                </a:solidFill>
              </a:rPr>
              <a:t>Vaginal DHEA or ospemifene, when appropriate</a:t>
            </a:r>
          </a:p>
        </p:txBody>
      </p:sp>
      <p:sp>
        <p:nvSpPr>
          <p:cNvPr id="13" name="">
            <a:extLst xmlns:a="http://schemas.openxmlformats.org/drawingml/2006/main">
              <a:ext uri="{FF2B5EF4-FFF2-40B4-BE49-F238E27FC236}">
                <a16:creationId xmlns:a16="http://schemas.microsoft.com/office/drawing/2014/main" id="{FAEF53A2-C2F2-4A40-A707-97F49112A7C2}"/>
              </a:ext>
            </a:extLst>
          </p:cNvPr>
          <p:cNvSpPr>
            <a:spLocks xmlns:a="http://schemas.openxmlformats.org/drawingml/2006/main" noGrp="1"/>
          </p:cNvSpPr>
          <p:nvPr/>
        </p:nvSpPr>
        <p:spPr>
          <a:xfrm xmlns:a="http://schemas.openxmlformats.org/drawingml/2006/main">
            <a:off x="7953375" y="1714500"/>
            <a:ext cx="3333750" cy="3524250"/>
          </a:xfrm>
          <a:prstGeom xmlns:a="http://schemas.openxmlformats.org/drawingml/2006/main" prst="roundRect">
            <a:avLst>
              <a:gd name="adj" fmla="val 3429"/>
            </a:avLst>
          </a:prstGeom>
          <a:solidFill xmlns:a="http://schemas.openxmlformats.org/drawingml/2006/main">
            <a:srgbClr val="EAF7FC"/>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7F1AA1C2-00E7-4C10-AC77-9B23B4F39504}"/>
              </a:ext>
            </a:extLst>
          </p:cNvPr>
          <p:cNvSpPr>
            <a:spLocks xmlns:a="http://schemas.openxmlformats.org/drawingml/2006/main" noGrp="1"/>
          </p:cNvSpPr>
          <p:nvPr/>
        </p:nvSpPr>
        <p:spPr>
          <a:xfrm xmlns:a="http://schemas.openxmlformats.org/drawingml/2006/main">
            <a:off x="8162925" y="1971675"/>
            <a:ext cx="29051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950" b="1">
                <a:solidFill>
                  <a:srgbClr val="123B5D"/>
                </a:solidFill>
              </a:defRPr>
            </a:pPr>
            <a:r>
              <a:rPr sz="1950" b="1">
                <a:solidFill>
                  <a:srgbClr val="123B5D"/>
                </a:solidFill>
              </a:rPr>
              <a:t>For sleep or mood</a:t>
            </a:r>
          </a:p>
        </p:txBody>
      </p:sp>
      <p:sp>
        <p:nvSpPr>
          <p:cNvPr id="15" name="">
            <a:extLst xmlns:a="http://schemas.openxmlformats.org/drawingml/2006/main">
              <a:ext uri="{FF2B5EF4-FFF2-40B4-BE49-F238E27FC236}">
                <a16:creationId xmlns:a16="http://schemas.microsoft.com/office/drawing/2014/main" id="{29EE894F-354F-4F4E-8CD0-CA96ACD67276}"/>
              </a:ext>
            </a:extLst>
          </p:cNvPr>
          <p:cNvSpPr>
            <a:spLocks xmlns:a="http://schemas.openxmlformats.org/drawingml/2006/main" noGrp="1"/>
          </p:cNvSpPr>
          <p:nvPr/>
        </p:nvSpPr>
        <p:spPr>
          <a:xfrm xmlns:a="http://schemas.openxmlformats.org/drawingml/2006/main">
            <a:off x="8162925" y="2857500"/>
            <a:ext cx="2905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52231"/>
                </a:solidFill>
              </a:defRPr>
            </a:pPr>
            <a:r>
              <a:rPr sz="1575" b="0">
                <a:solidFill>
                  <a:srgbClr val="152231"/>
                </a:solidFill>
              </a:rPr>
              <a:t>Treat the driver</a:t>
            </a:r>
          </a:p>
          <a:p xmlns:a="http://schemas.openxmlformats.org/drawingml/2006/main">
            <a:pPr algn="l">
              <a:defRPr sz="1575" b="0">
                <a:solidFill>
                  <a:srgbClr val="152231"/>
                </a:solidFill>
              </a:defRPr>
            </a:pPr>
            <a:r>
              <a:rPr sz="1575" b="0">
                <a:solidFill>
                  <a:srgbClr val="152231"/>
                </a:solidFill>
              </a:rPr>
              <a:t>CBT and sleep care</a:t>
            </a:r>
          </a:p>
          <a:p xmlns:a="http://schemas.openxmlformats.org/drawingml/2006/main">
            <a:pPr algn="l">
              <a:defRPr sz="1575" b="0">
                <a:solidFill>
                  <a:srgbClr val="152231"/>
                </a:solidFill>
              </a:defRPr>
            </a:pPr>
            <a:r>
              <a:rPr sz="1575" b="0">
                <a:solidFill>
                  <a:srgbClr val="152231"/>
                </a:solidFill>
              </a:rPr>
              <a:t>Condition-specific medication when needed</a:t>
            </a:r>
          </a:p>
        </p:txBody>
      </p:sp>
    </p:spTree>
    <p:extLst>
      <p:ext uri="{BB962C8B-B14F-4D97-AF65-F5344CB8AC3E}">
        <p14:creationId xmlns:p14="http://schemas.microsoft.com/office/powerpoint/2010/main" val="190690465"/>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77EE9620-DD0D-4ECA-A9EC-34A030D84364}"/>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412AE97-C08C-4718-B8DA-31E3FAECE31B}"/>
              </a:ext>
            </a:extLst>
          </p:cNvPr>
          <p:cNvSpPr>
            <a:spLocks xmlns:a="http://schemas.openxmlformats.org/drawingml/2006/main" noGrp="1"/>
          </p:cNvSpPr>
          <p:nvPr/>
        </p:nvSpPr>
        <p:spPr>
          <a:xfrm xmlns:a="http://schemas.openxmlformats.org/drawingml/2006/main">
            <a:off x="590550" y="285750"/>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687584"/>
                </a:solidFill>
              </a:defRPr>
            </a:pPr>
            <a:r>
              <a:rPr sz="1050" b="1">
                <a:solidFill>
                  <a:srgbClr val="687584"/>
                </a:solidFill>
              </a:rPr>
              <a:t>SUPPLEMENTS &amp; MYTHS</a:t>
            </a:r>
          </a:p>
        </p:txBody>
      </p:sp>
      <p:sp>
        <p:nvSpPr>
          <p:cNvPr id="3" name="">
            <a:extLst xmlns:a="http://schemas.openxmlformats.org/drawingml/2006/main">
              <a:ext uri="{FF2B5EF4-FFF2-40B4-BE49-F238E27FC236}">
                <a16:creationId xmlns:a16="http://schemas.microsoft.com/office/drawing/2014/main" id="{B6CCEAAD-D50A-4CA3-8B6C-82D4A4A96B57}"/>
              </a:ext>
            </a:extLst>
          </p:cNvPr>
          <p:cNvSpPr>
            <a:spLocks xmlns:a="http://schemas.openxmlformats.org/drawingml/2006/main" noGrp="1"/>
          </p:cNvSpPr>
          <p:nvPr/>
        </p:nvSpPr>
        <p:spPr>
          <a:xfrm xmlns:a="http://schemas.openxmlformats.org/drawingml/2006/main">
            <a:off x="590550" y="628650"/>
            <a:ext cx="10953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850" b="1">
                <a:solidFill>
                  <a:srgbClr val="123B5D"/>
                </a:solidFill>
              </a:defRPr>
            </a:pPr>
            <a:r>
              <a:rPr sz="2850" b="1">
                <a:solidFill>
                  <a:srgbClr val="123B5D"/>
                </a:solidFill>
              </a:rPr>
              <a:t>Natural does not automatically mean safe or effective</a:t>
            </a:r>
          </a:p>
        </p:txBody>
      </p:sp>
      <p:sp>
        <p:nvSpPr>
          <p:cNvPr id="4" name="">
            <a:extLst xmlns:a="http://schemas.openxmlformats.org/drawingml/2006/main">
              <a:ext uri="{FF2B5EF4-FFF2-40B4-BE49-F238E27FC236}">
                <a16:creationId xmlns:a16="http://schemas.microsoft.com/office/drawing/2014/main" id="{AAE55F0C-524C-47BC-947A-1C6D57C5F98F}"/>
              </a:ext>
            </a:extLst>
          </p:cNvPr>
          <p:cNvSpPr>
            <a:spLocks xmlns:a="http://schemas.openxmlformats.org/drawingml/2006/main" noGrp="1"/>
          </p:cNvSpPr>
          <p:nvPr/>
        </p:nvSpPr>
        <p:spPr>
          <a:xfrm xmlns:a="http://schemas.openxmlformats.org/drawingml/2006/main">
            <a:off x="590550" y="1304925"/>
            <a:ext cx="10953750" cy="19050"/>
          </a:xfrm>
          <a:prstGeom xmlns:a="http://schemas.openxmlformats.org/drawingml/2006/main" prst="rect">
            <a:avLst/>
          </a:prstGeom>
          <a:solidFill xmlns:a="http://schemas.openxmlformats.org/drawingml/2006/main">
            <a:srgbClr val="CCD5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575BE4C7-F499-47EF-9761-6BE4CFC08E8C}"/>
              </a:ext>
            </a:extLst>
          </p:cNvPr>
          <p:cNvSpPr>
            <a:spLocks xmlns:a="http://schemas.openxmlformats.org/drawingml/2006/main" noGrp="1"/>
          </p:cNvSpPr>
          <p:nvPr/>
        </p:nvSpPr>
        <p:spPr>
          <a:xfrm xmlns:a="http://schemas.openxmlformats.org/drawingml/2006/main">
            <a:off x="590550" y="647700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0">
                <a:solidFill>
                  <a:srgbClr val="687584"/>
                </a:solidFill>
              </a:defRPr>
            </a:pPr>
            <a:r>
              <a:rPr sz="900" b="0">
                <a:solidFill>
                  <a:srgbClr val="687584"/>
                </a:solidFill>
              </a:rPr>
              <a:t>AGGSO 2000 Set • Health Education Series</a:t>
            </a:r>
          </a:p>
        </p:txBody>
      </p:sp>
      <p:sp>
        <p:nvSpPr>
          <p:cNvPr id="6" name="">
            <a:extLst xmlns:a="http://schemas.openxmlformats.org/drawingml/2006/main">
              <a:ext uri="{FF2B5EF4-FFF2-40B4-BE49-F238E27FC236}">
                <a16:creationId xmlns:a16="http://schemas.microsoft.com/office/drawing/2014/main" id="{2061B630-3525-4989-A88B-59B1D36ABFFF}"/>
              </a:ext>
            </a:extLst>
          </p:cNvPr>
          <p:cNvSpPr>
            <a:spLocks xmlns:a="http://schemas.openxmlformats.org/drawingml/2006/main" noGrp="1"/>
          </p:cNvSpPr>
          <p:nvPr/>
        </p:nvSpPr>
        <p:spPr>
          <a:xfrm xmlns:a="http://schemas.openxmlformats.org/drawingml/2006/main">
            <a:off x="11096625" y="6429375"/>
            <a:ext cx="428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87584"/>
                </a:solidFill>
              </a:defRPr>
            </a:pPr>
            <a:r>
              <a:rPr sz="975" b="1">
                <a:solidFill>
                  <a:srgbClr val="687584"/>
                </a:solidFill>
              </a:rPr>
              <a:t>18</a:t>
            </a:r>
          </a:p>
        </p:txBody>
      </p:sp>
      <p:sp>
        <p:nvSpPr>
          <p:cNvPr id="7" name="">
            <a:extLst xmlns:a="http://schemas.openxmlformats.org/drawingml/2006/main">
              <a:ext uri="{FF2B5EF4-FFF2-40B4-BE49-F238E27FC236}">
                <a16:creationId xmlns:a16="http://schemas.microsoft.com/office/drawing/2014/main" id="{06EF9485-C486-464F-AE55-269FB05F6F64}"/>
              </a:ext>
            </a:extLst>
          </p:cNvPr>
          <p:cNvSpPr>
            <a:spLocks xmlns:a="http://schemas.openxmlformats.org/drawingml/2006/main" noGrp="1"/>
          </p:cNvSpPr>
          <p:nvPr/>
        </p:nvSpPr>
        <p:spPr>
          <a:xfrm xmlns:a="http://schemas.openxmlformats.org/drawingml/2006/main">
            <a:off x="666750" y="1666875"/>
            <a:ext cx="9048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B13B45"/>
                </a:solidFill>
              </a:defRPr>
            </a:pPr>
            <a:r>
              <a:rPr sz="1200" b="1">
                <a:solidFill>
                  <a:srgbClr val="B13B45"/>
                </a:solidFill>
              </a:rPr>
              <a:t>MYTH</a:t>
            </a:r>
          </a:p>
        </p:txBody>
      </p:sp>
      <p:sp>
        <p:nvSpPr>
          <p:cNvPr id="8" name="">
            <a:extLst xmlns:a="http://schemas.openxmlformats.org/drawingml/2006/main">
              <a:ext uri="{FF2B5EF4-FFF2-40B4-BE49-F238E27FC236}">
                <a16:creationId xmlns:a16="http://schemas.microsoft.com/office/drawing/2014/main" id="{689F5C85-270D-4929-B4EA-2AC7F85283AE}"/>
              </a:ext>
            </a:extLst>
          </p:cNvPr>
          <p:cNvSpPr>
            <a:spLocks xmlns:a="http://schemas.openxmlformats.org/drawingml/2006/main" noGrp="1"/>
          </p:cNvSpPr>
          <p:nvPr/>
        </p:nvSpPr>
        <p:spPr>
          <a:xfrm xmlns:a="http://schemas.openxmlformats.org/drawingml/2006/main">
            <a:off x="1666875" y="1838325"/>
            <a:ext cx="28575" cy="428625"/>
          </a:xfrm>
          <a:prstGeom xmlns:a="http://schemas.openxmlformats.org/drawingml/2006/main" prst="rect">
            <a:avLst/>
          </a:prstGeom>
          <a:solidFill xmlns:a="http://schemas.openxmlformats.org/drawingml/2006/main">
            <a:srgbClr val="F3D9E4"/>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3CB2CB96-3AED-4DB9-8F83-3FEA4E2A110C}"/>
              </a:ext>
            </a:extLst>
          </p:cNvPr>
          <p:cNvSpPr>
            <a:spLocks xmlns:a="http://schemas.openxmlformats.org/drawingml/2006/main" noGrp="1"/>
          </p:cNvSpPr>
          <p:nvPr/>
        </p:nvSpPr>
        <p:spPr>
          <a:xfrm xmlns:a="http://schemas.openxmlformats.org/drawingml/2006/main">
            <a:off x="1952625" y="1666875"/>
            <a:ext cx="8763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52231"/>
                </a:solidFill>
              </a:defRPr>
            </a:pPr>
            <a:r>
              <a:rPr sz="1650" b="0">
                <a:solidFill>
                  <a:srgbClr val="152231"/>
                </a:solidFill>
              </a:rPr>
              <a:t>Compounded ‘bioidentical’ hormones are always safer.</a:t>
            </a:r>
          </a:p>
        </p:txBody>
      </p:sp>
      <p:sp>
        <p:nvSpPr>
          <p:cNvPr id="10" name="">
            <a:extLst xmlns:a="http://schemas.openxmlformats.org/drawingml/2006/main">
              <a:ext uri="{FF2B5EF4-FFF2-40B4-BE49-F238E27FC236}">
                <a16:creationId xmlns:a16="http://schemas.microsoft.com/office/drawing/2014/main" id="{4513B7B6-487A-46B8-881A-8206201618BA}"/>
              </a:ext>
            </a:extLst>
          </p:cNvPr>
          <p:cNvSpPr>
            <a:spLocks xmlns:a="http://schemas.openxmlformats.org/drawingml/2006/main" noGrp="1"/>
          </p:cNvSpPr>
          <p:nvPr/>
        </p:nvSpPr>
        <p:spPr>
          <a:xfrm xmlns:a="http://schemas.openxmlformats.org/drawingml/2006/main">
            <a:off x="666750" y="2619375"/>
            <a:ext cx="9048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337A61"/>
                </a:solidFill>
              </a:defRPr>
            </a:pPr>
            <a:r>
              <a:rPr sz="1200" b="1">
                <a:solidFill>
                  <a:srgbClr val="337A61"/>
                </a:solidFill>
              </a:rPr>
              <a:t>FACT</a:t>
            </a:r>
          </a:p>
        </p:txBody>
      </p:sp>
      <p:sp>
        <p:nvSpPr>
          <p:cNvPr id="11" name="">
            <a:extLst xmlns:a="http://schemas.openxmlformats.org/drawingml/2006/main">
              <a:ext uri="{FF2B5EF4-FFF2-40B4-BE49-F238E27FC236}">
                <a16:creationId xmlns:a16="http://schemas.microsoft.com/office/drawing/2014/main" id="{485005CA-3E6D-4E09-BE8A-B41B1E5FAE9F}"/>
              </a:ext>
            </a:extLst>
          </p:cNvPr>
          <p:cNvSpPr>
            <a:spLocks xmlns:a="http://schemas.openxmlformats.org/drawingml/2006/main" noGrp="1"/>
          </p:cNvSpPr>
          <p:nvPr/>
        </p:nvSpPr>
        <p:spPr>
          <a:xfrm xmlns:a="http://schemas.openxmlformats.org/drawingml/2006/main">
            <a:off x="1666875" y="2790825"/>
            <a:ext cx="28575" cy="428625"/>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261A4507-BBF1-44AC-8147-CDBB6D9D4F33}"/>
              </a:ext>
            </a:extLst>
          </p:cNvPr>
          <p:cNvSpPr>
            <a:spLocks xmlns:a="http://schemas.openxmlformats.org/drawingml/2006/main" noGrp="1"/>
          </p:cNvSpPr>
          <p:nvPr/>
        </p:nvSpPr>
        <p:spPr>
          <a:xfrm xmlns:a="http://schemas.openxmlformats.org/drawingml/2006/main">
            <a:off x="1952625" y="2619375"/>
            <a:ext cx="8763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152231"/>
                </a:solidFill>
              </a:defRPr>
            </a:pPr>
            <a:r>
              <a:rPr sz="1650" b="1">
                <a:solidFill>
                  <a:srgbClr val="152231"/>
                </a:solidFill>
              </a:rPr>
              <a:t>FDA-approved bioidentical options exist; compounded products lack the same standardization and safety oversight.</a:t>
            </a:r>
          </a:p>
        </p:txBody>
      </p:sp>
      <p:sp>
        <p:nvSpPr>
          <p:cNvPr id="13" name="">
            <a:extLst xmlns:a="http://schemas.openxmlformats.org/drawingml/2006/main">
              <a:ext uri="{FF2B5EF4-FFF2-40B4-BE49-F238E27FC236}">
                <a16:creationId xmlns:a16="http://schemas.microsoft.com/office/drawing/2014/main" id="{FDD46406-3B1E-4919-9619-9FAAA193FB64}"/>
              </a:ext>
            </a:extLst>
          </p:cNvPr>
          <p:cNvSpPr>
            <a:spLocks xmlns:a="http://schemas.openxmlformats.org/drawingml/2006/main" noGrp="1"/>
          </p:cNvSpPr>
          <p:nvPr/>
        </p:nvSpPr>
        <p:spPr>
          <a:xfrm xmlns:a="http://schemas.openxmlformats.org/drawingml/2006/main">
            <a:off x="666750" y="3571875"/>
            <a:ext cx="9048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B13B45"/>
                </a:solidFill>
              </a:defRPr>
            </a:pPr>
            <a:r>
              <a:rPr sz="1200" b="1">
                <a:solidFill>
                  <a:srgbClr val="B13B45"/>
                </a:solidFill>
              </a:rPr>
              <a:t>MYTH</a:t>
            </a:r>
          </a:p>
        </p:txBody>
      </p:sp>
      <p:sp>
        <p:nvSpPr>
          <p:cNvPr id="14" name="">
            <a:extLst xmlns:a="http://schemas.openxmlformats.org/drawingml/2006/main">
              <a:ext uri="{FF2B5EF4-FFF2-40B4-BE49-F238E27FC236}">
                <a16:creationId xmlns:a16="http://schemas.microsoft.com/office/drawing/2014/main" id="{4110914C-B018-4173-9C9C-6A5DA86A26A4}"/>
              </a:ext>
            </a:extLst>
          </p:cNvPr>
          <p:cNvSpPr>
            <a:spLocks xmlns:a="http://schemas.openxmlformats.org/drawingml/2006/main" noGrp="1"/>
          </p:cNvSpPr>
          <p:nvPr/>
        </p:nvSpPr>
        <p:spPr>
          <a:xfrm xmlns:a="http://schemas.openxmlformats.org/drawingml/2006/main">
            <a:off x="1666875" y="3743325"/>
            <a:ext cx="28575" cy="428625"/>
          </a:xfrm>
          <a:prstGeom xmlns:a="http://schemas.openxmlformats.org/drawingml/2006/main" prst="rect">
            <a:avLst/>
          </a:prstGeom>
          <a:solidFill xmlns:a="http://schemas.openxmlformats.org/drawingml/2006/main">
            <a:srgbClr val="F3D9E4"/>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B255F3B-F7CB-4428-A4B5-D1A123F5C874}"/>
              </a:ext>
            </a:extLst>
          </p:cNvPr>
          <p:cNvSpPr>
            <a:spLocks xmlns:a="http://schemas.openxmlformats.org/drawingml/2006/main" noGrp="1"/>
          </p:cNvSpPr>
          <p:nvPr/>
        </p:nvSpPr>
        <p:spPr>
          <a:xfrm xmlns:a="http://schemas.openxmlformats.org/drawingml/2006/main">
            <a:off x="1952625" y="3571875"/>
            <a:ext cx="8763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0">
                <a:solidFill>
                  <a:srgbClr val="152231"/>
                </a:solidFill>
              </a:defRPr>
            </a:pPr>
            <a:r>
              <a:rPr sz="1650" b="0">
                <a:solidFill>
                  <a:srgbClr val="152231"/>
                </a:solidFill>
              </a:rPr>
              <a:t>A supplement cannot interact with medication.</a:t>
            </a:r>
          </a:p>
        </p:txBody>
      </p:sp>
      <p:sp>
        <p:nvSpPr>
          <p:cNvPr id="16" name="">
            <a:extLst xmlns:a="http://schemas.openxmlformats.org/drawingml/2006/main">
              <a:ext uri="{FF2B5EF4-FFF2-40B4-BE49-F238E27FC236}">
                <a16:creationId xmlns:a16="http://schemas.microsoft.com/office/drawing/2014/main" id="{C895B8C9-9FA6-4FB6-97C5-458832409AF5}"/>
              </a:ext>
            </a:extLst>
          </p:cNvPr>
          <p:cNvSpPr>
            <a:spLocks xmlns:a="http://schemas.openxmlformats.org/drawingml/2006/main" noGrp="1"/>
          </p:cNvSpPr>
          <p:nvPr/>
        </p:nvSpPr>
        <p:spPr>
          <a:xfrm xmlns:a="http://schemas.openxmlformats.org/drawingml/2006/main">
            <a:off x="666750" y="4524375"/>
            <a:ext cx="9048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200" b="1">
                <a:solidFill>
                  <a:srgbClr val="337A61"/>
                </a:solidFill>
              </a:defRPr>
            </a:pPr>
            <a:r>
              <a:rPr sz="1200" b="1">
                <a:solidFill>
                  <a:srgbClr val="337A61"/>
                </a:solidFill>
              </a:rPr>
              <a:t>FACT</a:t>
            </a:r>
          </a:p>
        </p:txBody>
      </p:sp>
      <p:sp>
        <p:nvSpPr>
          <p:cNvPr id="17" name="">
            <a:extLst xmlns:a="http://schemas.openxmlformats.org/drawingml/2006/main">
              <a:ext uri="{FF2B5EF4-FFF2-40B4-BE49-F238E27FC236}">
                <a16:creationId xmlns:a16="http://schemas.microsoft.com/office/drawing/2014/main" id="{58094757-0782-45D0-9AA6-60D28DAD5B0C}"/>
              </a:ext>
            </a:extLst>
          </p:cNvPr>
          <p:cNvSpPr>
            <a:spLocks xmlns:a="http://schemas.openxmlformats.org/drawingml/2006/main" noGrp="1"/>
          </p:cNvSpPr>
          <p:nvPr/>
        </p:nvSpPr>
        <p:spPr>
          <a:xfrm xmlns:a="http://schemas.openxmlformats.org/drawingml/2006/main">
            <a:off x="1666875" y="4695825"/>
            <a:ext cx="28575" cy="428625"/>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C377DF4B-09E8-448C-A8CF-AC46A477500B}"/>
              </a:ext>
            </a:extLst>
          </p:cNvPr>
          <p:cNvSpPr>
            <a:spLocks xmlns:a="http://schemas.openxmlformats.org/drawingml/2006/main" noGrp="1"/>
          </p:cNvSpPr>
          <p:nvPr/>
        </p:nvSpPr>
        <p:spPr>
          <a:xfrm xmlns:a="http://schemas.openxmlformats.org/drawingml/2006/main">
            <a:off x="1952625" y="4524375"/>
            <a:ext cx="8763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152231"/>
                </a:solidFill>
              </a:defRPr>
            </a:pPr>
            <a:r>
              <a:rPr sz="1650" b="1">
                <a:solidFill>
                  <a:srgbClr val="152231"/>
                </a:solidFill>
              </a:rPr>
              <a:t>Herbal and dietary products can cause side effects, vary in quality and interact with medicines.</a:t>
            </a:r>
          </a:p>
        </p:txBody>
      </p:sp>
      <p:sp>
        <p:nvSpPr>
          <p:cNvPr id="19" name="">
            <a:extLst xmlns:a="http://schemas.openxmlformats.org/drawingml/2006/main">
              <a:ext uri="{FF2B5EF4-FFF2-40B4-BE49-F238E27FC236}">
                <a16:creationId xmlns:a16="http://schemas.microsoft.com/office/drawing/2014/main" id="{87241D1C-6F0B-4A75-A29C-74915965332C}"/>
              </a:ext>
            </a:extLst>
          </p:cNvPr>
          <p:cNvSpPr>
            <a:spLocks xmlns:a="http://schemas.openxmlformats.org/drawingml/2006/main" noGrp="1"/>
          </p:cNvSpPr>
          <p:nvPr/>
        </p:nvSpPr>
        <p:spPr>
          <a:xfrm xmlns:a="http://schemas.openxmlformats.org/drawingml/2006/main">
            <a:off x="666750" y="5619750"/>
            <a:ext cx="10191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800" b="1">
                <a:solidFill>
                  <a:srgbClr val="123B5D"/>
                </a:solidFill>
              </a:defRPr>
            </a:pPr>
            <a:r>
              <a:rPr sz="1800" b="1">
                <a:solidFill>
                  <a:srgbClr val="123B5D"/>
                </a:solidFill>
              </a:rPr>
              <a:t>Bring every supplement and hormone product to your clinician or pharmacist for review.</a:t>
            </a:r>
          </a:p>
        </p:txBody>
      </p:sp>
    </p:spTree>
    <p:extLst>
      <p:ext uri="{BB962C8B-B14F-4D97-AF65-F5344CB8AC3E}">
        <p14:creationId xmlns:p14="http://schemas.microsoft.com/office/powerpoint/2010/main" val="913608862"/>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7518266E-2A5C-40AE-9371-20EF224CC5E6}"/>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8BE6F479-EEFB-4237-9A94-CA57EF7A4C9B}"/>
              </a:ext>
            </a:extLst>
          </p:cNvPr>
          <p:cNvSpPr>
            <a:spLocks xmlns:a="http://schemas.openxmlformats.org/drawingml/2006/main" noGrp="1"/>
          </p:cNvSpPr>
          <p:nvPr/>
        </p:nvSpPr>
        <p:spPr>
          <a:xfrm xmlns:a="http://schemas.openxmlformats.org/drawingml/2006/main">
            <a:off x="590550" y="285750"/>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687584"/>
                </a:solidFill>
              </a:defRPr>
            </a:pPr>
            <a:r>
              <a:rPr sz="1050" b="1">
                <a:solidFill>
                  <a:srgbClr val="687584"/>
                </a:solidFill>
              </a:rPr>
              <a:t>YOUR ACTION PLAN</a:t>
            </a:r>
          </a:p>
        </p:txBody>
      </p:sp>
      <p:sp>
        <p:nvSpPr>
          <p:cNvPr id="3" name="">
            <a:extLst xmlns:a="http://schemas.openxmlformats.org/drawingml/2006/main">
              <a:ext uri="{FF2B5EF4-FFF2-40B4-BE49-F238E27FC236}">
                <a16:creationId xmlns:a16="http://schemas.microsoft.com/office/drawing/2014/main" id="{1B6B5648-A299-4B63-9265-3A0DA19EAF2C}"/>
              </a:ext>
            </a:extLst>
          </p:cNvPr>
          <p:cNvSpPr>
            <a:spLocks xmlns:a="http://schemas.openxmlformats.org/drawingml/2006/main" noGrp="1"/>
          </p:cNvSpPr>
          <p:nvPr/>
        </p:nvSpPr>
        <p:spPr>
          <a:xfrm xmlns:a="http://schemas.openxmlformats.org/drawingml/2006/main">
            <a:off x="590550" y="628650"/>
            <a:ext cx="10953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850" b="1">
                <a:solidFill>
                  <a:srgbClr val="123B5D"/>
                </a:solidFill>
              </a:defRPr>
            </a:pPr>
            <a:r>
              <a:rPr sz="2850" b="1">
                <a:solidFill>
                  <a:srgbClr val="123B5D"/>
                </a:solidFill>
              </a:rPr>
              <a:t>Know when to book care—and when to seek urgent help</a:t>
            </a:r>
          </a:p>
        </p:txBody>
      </p:sp>
      <p:sp>
        <p:nvSpPr>
          <p:cNvPr id="4" name="">
            <a:extLst xmlns:a="http://schemas.openxmlformats.org/drawingml/2006/main">
              <a:ext uri="{FF2B5EF4-FFF2-40B4-BE49-F238E27FC236}">
                <a16:creationId xmlns:a16="http://schemas.microsoft.com/office/drawing/2014/main" id="{235C74EA-ACF9-40D0-A7D6-ED2A52C59DC9}"/>
              </a:ext>
            </a:extLst>
          </p:cNvPr>
          <p:cNvSpPr>
            <a:spLocks xmlns:a="http://schemas.openxmlformats.org/drawingml/2006/main" noGrp="1"/>
          </p:cNvSpPr>
          <p:nvPr/>
        </p:nvSpPr>
        <p:spPr>
          <a:xfrm xmlns:a="http://schemas.openxmlformats.org/drawingml/2006/main">
            <a:off x="590550" y="1304925"/>
            <a:ext cx="10953750" cy="19050"/>
          </a:xfrm>
          <a:prstGeom xmlns:a="http://schemas.openxmlformats.org/drawingml/2006/main" prst="rect">
            <a:avLst/>
          </a:prstGeom>
          <a:solidFill xmlns:a="http://schemas.openxmlformats.org/drawingml/2006/main">
            <a:srgbClr val="CCD5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BE08746A-39E1-491F-A5B7-7FDA549E4C31}"/>
              </a:ext>
            </a:extLst>
          </p:cNvPr>
          <p:cNvSpPr>
            <a:spLocks xmlns:a="http://schemas.openxmlformats.org/drawingml/2006/main" noGrp="1"/>
          </p:cNvSpPr>
          <p:nvPr/>
        </p:nvSpPr>
        <p:spPr>
          <a:xfrm xmlns:a="http://schemas.openxmlformats.org/drawingml/2006/main">
            <a:off x="590550" y="647700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0">
                <a:solidFill>
                  <a:srgbClr val="687584"/>
                </a:solidFill>
              </a:defRPr>
            </a:pPr>
            <a:r>
              <a:rPr sz="900" b="0">
                <a:solidFill>
                  <a:srgbClr val="687584"/>
                </a:solidFill>
              </a:rPr>
              <a:t>AGGSO 2000 Set • Health Education Series</a:t>
            </a:r>
          </a:p>
        </p:txBody>
      </p:sp>
      <p:sp>
        <p:nvSpPr>
          <p:cNvPr id="6" name="">
            <a:extLst xmlns:a="http://schemas.openxmlformats.org/drawingml/2006/main">
              <a:ext uri="{FF2B5EF4-FFF2-40B4-BE49-F238E27FC236}">
                <a16:creationId xmlns:a16="http://schemas.microsoft.com/office/drawing/2014/main" id="{26648929-5451-4444-9599-B350F3E3AE8A}"/>
              </a:ext>
            </a:extLst>
          </p:cNvPr>
          <p:cNvSpPr>
            <a:spLocks xmlns:a="http://schemas.openxmlformats.org/drawingml/2006/main" noGrp="1"/>
          </p:cNvSpPr>
          <p:nvPr/>
        </p:nvSpPr>
        <p:spPr>
          <a:xfrm xmlns:a="http://schemas.openxmlformats.org/drawingml/2006/main">
            <a:off x="11096625" y="6429375"/>
            <a:ext cx="428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87584"/>
                </a:solidFill>
              </a:defRPr>
            </a:pPr>
            <a:r>
              <a:rPr sz="975" b="1">
                <a:solidFill>
                  <a:srgbClr val="687584"/>
                </a:solidFill>
              </a:rPr>
              <a:t>19</a:t>
            </a:r>
          </a:p>
        </p:txBody>
      </p:sp>
      <p:sp>
        <p:nvSpPr>
          <p:cNvPr id="7" name="">
            <a:extLst xmlns:a="http://schemas.openxmlformats.org/drawingml/2006/main">
              <a:ext uri="{FF2B5EF4-FFF2-40B4-BE49-F238E27FC236}">
                <a16:creationId xmlns:a16="http://schemas.microsoft.com/office/drawing/2014/main" id="{5F3E646C-D5A2-4AA1-B848-6200DA027DBE}"/>
              </a:ext>
            </a:extLst>
          </p:cNvPr>
          <p:cNvSpPr>
            <a:spLocks xmlns:a="http://schemas.openxmlformats.org/drawingml/2006/main" noGrp="1"/>
          </p:cNvSpPr>
          <p:nvPr/>
        </p:nvSpPr>
        <p:spPr>
          <a:xfrm xmlns:a="http://schemas.openxmlformats.org/drawingml/2006/main">
            <a:off x="619125" y="1666875"/>
            <a:ext cx="5000625" cy="3524250"/>
          </a:xfrm>
          <a:prstGeom xmlns:a="http://schemas.openxmlformats.org/drawingml/2006/main" prst="roundRect">
            <a:avLst>
              <a:gd name="adj" fmla="val 3243"/>
            </a:avLst>
          </a:prstGeom>
          <a:solidFill xmlns:a="http://schemas.openxmlformats.org/drawingml/2006/main">
            <a:srgbClr val="EAF7FC"/>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84B72A26-6C46-42F3-9889-009B403F4938}"/>
              </a:ext>
            </a:extLst>
          </p:cNvPr>
          <p:cNvSpPr>
            <a:spLocks xmlns:a="http://schemas.openxmlformats.org/drawingml/2006/main" noGrp="1"/>
          </p:cNvSpPr>
          <p:nvPr/>
        </p:nvSpPr>
        <p:spPr>
          <a:xfrm xmlns:a="http://schemas.openxmlformats.org/drawingml/2006/main">
            <a:off x="904875" y="1952625"/>
            <a:ext cx="4381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1">
                <a:solidFill>
                  <a:srgbClr val="123B5D"/>
                </a:solidFill>
              </a:defRPr>
            </a:pPr>
            <a:r>
              <a:rPr sz="2100" b="1">
                <a:solidFill>
                  <a:srgbClr val="123B5D"/>
                </a:solidFill>
              </a:rPr>
              <a:t>Book a routine visit</a:t>
            </a:r>
          </a:p>
        </p:txBody>
      </p:sp>
      <p:sp>
        <p:nvSpPr>
          <p:cNvPr id="9" name="">
            <a:extLst xmlns:a="http://schemas.openxmlformats.org/drawingml/2006/main">
              <a:ext uri="{FF2B5EF4-FFF2-40B4-BE49-F238E27FC236}">
                <a16:creationId xmlns:a16="http://schemas.microsoft.com/office/drawing/2014/main" id="{ABB06D39-EF91-4EDA-B5DD-0D91FED36AC4}"/>
              </a:ext>
            </a:extLst>
          </p:cNvPr>
          <p:cNvSpPr>
            <a:spLocks xmlns:a="http://schemas.openxmlformats.org/drawingml/2006/main" noGrp="1"/>
          </p:cNvSpPr>
          <p:nvPr/>
        </p:nvSpPr>
        <p:spPr>
          <a:xfrm xmlns:a="http://schemas.openxmlformats.org/drawingml/2006/main">
            <a:off x="904875" y="2571750"/>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55BDEB"/>
                </a:solidFill>
              </a:defRPr>
            </a:pPr>
            <a:r>
              <a:rPr sz="1575" b="1">
                <a:solidFill>
                  <a:srgbClr val="55BDEB"/>
                </a:solidFill>
              </a:rPr>
              <a:t>•</a:t>
            </a:r>
          </a:p>
        </p:txBody>
      </p:sp>
      <p:sp>
        <p:nvSpPr>
          <p:cNvPr id="10" name="">
            <a:extLst xmlns:a="http://schemas.openxmlformats.org/drawingml/2006/main">
              <a:ext uri="{FF2B5EF4-FFF2-40B4-BE49-F238E27FC236}">
                <a16:creationId xmlns:a16="http://schemas.microsoft.com/office/drawing/2014/main" id="{6A0A710A-302C-4BE6-B4E2-ADA43940CF5F}"/>
              </a:ext>
            </a:extLst>
          </p:cNvPr>
          <p:cNvSpPr>
            <a:spLocks xmlns:a="http://schemas.openxmlformats.org/drawingml/2006/main" noGrp="1"/>
          </p:cNvSpPr>
          <p:nvPr/>
        </p:nvSpPr>
        <p:spPr>
          <a:xfrm xmlns:a="http://schemas.openxmlformats.org/drawingml/2006/main">
            <a:off x="1190625" y="2571750"/>
            <a:ext cx="4000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52231"/>
                </a:solidFill>
              </a:defRPr>
            </a:pPr>
            <a:r>
              <a:rPr sz="1575" b="0">
                <a:solidFill>
                  <a:srgbClr val="152231"/>
                </a:solidFill>
              </a:rPr>
              <a:t>Symptoms disrupt sleep, work or relationships</a:t>
            </a:r>
          </a:p>
        </p:txBody>
      </p:sp>
      <p:sp>
        <p:nvSpPr>
          <p:cNvPr id="11" name="">
            <a:extLst xmlns:a="http://schemas.openxmlformats.org/drawingml/2006/main">
              <a:ext uri="{FF2B5EF4-FFF2-40B4-BE49-F238E27FC236}">
                <a16:creationId xmlns:a16="http://schemas.microsoft.com/office/drawing/2014/main" id="{4D6D1898-DB7C-415E-917B-C0A57DD3E3FB}"/>
              </a:ext>
            </a:extLst>
          </p:cNvPr>
          <p:cNvSpPr>
            <a:spLocks xmlns:a="http://schemas.openxmlformats.org/drawingml/2006/main" noGrp="1"/>
          </p:cNvSpPr>
          <p:nvPr/>
        </p:nvSpPr>
        <p:spPr>
          <a:xfrm xmlns:a="http://schemas.openxmlformats.org/drawingml/2006/main">
            <a:off x="904875" y="3143250"/>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55BDEB"/>
                </a:solidFill>
              </a:defRPr>
            </a:pPr>
            <a:r>
              <a:rPr sz="1575" b="1">
                <a:solidFill>
                  <a:srgbClr val="55BDEB"/>
                </a:solidFill>
              </a:rPr>
              <a:t>•</a:t>
            </a:r>
          </a:p>
        </p:txBody>
      </p:sp>
      <p:sp>
        <p:nvSpPr>
          <p:cNvPr id="12" name="">
            <a:extLst xmlns:a="http://schemas.openxmlformats.org/drawingml/2006/main">
              <a:ext uri="{FF2B5EF4-FFF2-40B4-BE49-F238E27FC236}">
                <a16:creationId xmlns:a16="http://schemas.microsoft.com/office/drawing/2014/main" id="{C36F0DC8-1B09-4263-B57C-1483335E9FCB}"/>
              </a:ext>
            </a:extLst>
          </p:cNvPr>
          <p:cNvSpPr>
            <a:spLocks xmlns:a="http://schemas.openxmlformats.org/drawingml/2006/main" noGrp="1"/>
          </p:cNvSpPr>
          <p:nvPr/>
        </p:nvSpPr>
        <p:spPr>
          <a:xfrm xmlns:a="http://schemas.openxmlformats.org/drawingml/2006/main">
            <a:off x="1190625" y="3143250"/>
            <a:ext cx="4000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52231"/>
                </a:solidFill>
              </a:defRPr>
            </a:pPr>
            <a:r>
              <a:rPr sz="1575" b="0">
                <a:solidFill>
                  <a:srgbClr val="152231"/>
                </a:solidFill>
              </a:rPr>
              <a:t>You want to review treatment choices</a:t>
            </a:r>
          </a:p>
        </p:txBody>
      </p:sp>
      <p:sp>
        <p:nvSpPr>
          <p:cNvPr id="13" name="">
            <a:extLst xmlns:a="http://schemas.openxmlformats.org/drawingml/2006/main">
              <a:ext uri="{FF2B5EF4-FFF2-40B4-BE49-F238E27FC236}">
                <a16:creationId xmlns:a16="http://schemas.microsoft.com/office/drawing/2014/main" id="{D2F0F7C2-4EC0-4AE9-B0B2-B1DC168D53C2}"/>
              </a:ext>
            </a:extLst>
          </p:cNvPr>
          <p:cNvSpPr>
            <a:spLocks xmlns:a="http://schemas.openxmlformats.org/drawingml/2006/main" noGrp="1"/>
          </p:cNvSpPr>
          <p:nvPr/>
        </p:nvSpPr>
        <p:spPr>
          <a:xfrm xmlns:a="http://schemas.openxmlformats.org/drawingml/2006/main">
            <a:off x="904875" y="3714750"/>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55BDEB"/>
                </a:solidFill>
              </a:defRPr>
            </a:pPr>
            <a:r>
              <a:rPr sz="1575" b="1">
                <a:solidFill>
                  <a:srgbClr val="55BDEB"/>
                </a:solidFill>
              </a:rPr>
              <a:t>•</a:t>
            </a:r>
          </a:p>
        </p:txBody>
      </p:sp>
      <p:sp>
        <p:nvSpPr>
          <p:cNvPr id="14" name="">
            <a:extLst xmlns:a="http://schemas.openxmlformats.org/drawingml/2006/main">
              <a:ext uri="{FF2B5EF4-FFF2-40B4-BE49-F238E27FC236}">
                <a16:creationId xmlns:a16="http://schemas.microsoft.com/office/drawing/2014/main" id="{7F1D8345-0FBC-4C03-9468-0922AEA7AD2D}"/>
              </a:ext>
            </a:extLst>
          </p:cNvPr>
          <p:cNvSpPr>
            <a:spLocks xmlns:a="http://schemas.openxmlformats.org/drawingml/2006/main" noGrp="1"/>
          </p:cNvSpPr>
          <p:nvPr/>
        </p:nvSpPr>
        <p:spPr>
          <a:xfrm xmlns:a="http://schemas.openxmlformats.org/drawingml/2006/main">
            <a:off x="1190625" y="3714750"/>
            <a:ext cx="4000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52231"/>
                </a:solidFill>
              </a:defRPr>
            </a:pPr>
            <a:r>
              <a:rPr sz="1575" b="0">
                <a:solidFill>
                  <a:srgbClr val="152231"/>
                </a:solidFill>
              </a:rPr>
              <a:t>Periods become unusually heavy or unpredictable</a:t>
            </a:r>
          </a:p>
        </p:txBody>
      </p:sp>
      <p:sp>
        <p:nvSpPr>
          <p:cNvPr id="15" name="">
            <a:extLst xmlns:a="http://schemas.openxmlformats.org/drawingml/2006/main">
              <a:ext uri="{FF2B5EF4-FFF2-40B4-BE49-F238E27FC236}">
                <a16:creationId xmlns:a16="http://schemas.microsoft.com/office/drawing/2014/main" id="{3E25859A-8660-4054-BB76-346FF11BF414}"/>
              </a:ext>
            </a:extLst>
          </p:cNvPr>
          <p:cNvSpPr>
            <a:spLocks xmlns:a="http://schemas.openxmlformats.org/drawingml/2006/main" noGrp="1"/>
          </p:cNvSpPr>
          <p:nvPr/>
        </p:nvSpPr>
        <p:spPr>
          <a:xfrm xmlns:a="http://schemas.openxmlformats.org/drawingml/2006/main">
            <a:off x="904875" y="4286250"/>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55BDEB"/>
                </a:solidFill>
              </a:defRPr>
            </a:pPr>
            <a:r>
              <a:rPr sz="1575" b="1">
                <a:solidFill>
                  <a:srgbClr val="55BDEB"/>
                </a:solidFill>
              </a:rPr>
              <a:t>•</a:t>
            </a:r>
          </a:p>
        </p:txBody>
      </p:sp>
      <p:sp>
        <p:nvSpPr>
          <p:cNvPr id="16" name="">
            <a:extLst xmlns:a="http://schemas.openxmlformats.org/drawingml/2006/main">
              <a:ext uri="{FF2B5EF4-FFF2-40B4-BE49-F238E27FC236}">
                <a16:creationId xmlns:a16="http://schemas.microsoft.com/office/drawing/2014/main" id="{9E0B530E-E054-4F67-AFC8-3CFCF7CA2BE2}"/>
              </a:ext>
            </a:extLst>
          </p:cNvPr>
          <p:cNvSpPr>
            <a:spLocks xmlns:a="http://schemas.openxmlformats.org/drawingml/2006/main" noGrp="1"/>
          </p:cNvSpPr>
          <p:nvPr/>
        </p:nvSpPr>
        <p:spPr>
          <a:xfrm xmlns:a="http://schemas.openxmlformats.org/drawingml/2006/main">
            <a:off x="1190625" y="4286250"/>
            <a:ext cx="4000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152231"/>
                </a:solidFill>
              </a:defRPr>
            </a:pPr>
            <a:r>
              <a:rPr sz="1575" b="0">
                <a:solidFill>
                  <a:srgbClr val="152231"/>
                </a:solidFill>
              </a:rPr>
              <a:t>Vaginal, sexual or urinary symptoms persist</a:t>
            </a:r>
          </a:p>
        </p:txBody>
      </p:sp>
      <p:sp>
        <p:nvSpPr>
          <p:cNvPr id="17" name="">
            <a:extLst xmlns:a="http://schemas.openxmlformats.org/drawingml/2006/main">
              <a:ext uri="{FF2B5EF4-FFF2-40B4-BE49-F238E27FC236}">
                <a16:creationId xmlns:a16="http://schemas.microsoft.com/office/drawing/2014/main" id="{C51CBEA7-8EE7-4F91-ADEC-F698A3144B4E}"/>
              </a:ext>
            </a:extLst>
          </p:cNvPr>
          <p:cNvSpPr>
            <a:spLocks xmlns:a="http://schemas.openxmlformats.org/drawingml/2006/main" noGrp="1"/>
          </p:cNvSpPr>
          <p:nvPr/>
        </p:nvSpPr>
        <p:spPr>
          <a:xfrm xmlns:a="http://schemas.openxmlformats.org/drawingml/2006/main">
            <a:off x="5953125" y="1666875"/>
            <a:ext cx="5334000" cy="3524250"/>
          </a:xfrm>
          <a:prstGeom xmlns:a="http://schemas.openxmlformats.org/drawingml/2006/main" prst="roundRect">
            <a:avLst>
              <a:gd name="adj" fmla="val 3243"/>
            </a:avLst>
          </a:prstGeom>
          <a:solidFill xmlns:a="http://schemas.openxmlformats.org/drawingml/2006/main">
            <a:srgbClr val="FCECEF"/>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27857668-215C-4BFE-BDAD-E3C2F9D2BC9E}"/>
              </a:ext>
            </a:extLst>
          </p:cNvPr>
          <p:cNvSpPr>
            <a:spLocks xmlns:a="http://schemas.openxmlformats.org/drawingml/2006/main" noGrp="1"/>
          </p:cNvSpPr>
          <p:nvPr/>
        </p:nvSpPr>
        <p:spPr>
          <a:xfrm xmlns:a="http://schemas.openxmlformats.org/drawingml/2006/main">
            <a:off x="6238875" y="1952625"/>
            <a:ext cx="4762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100" b="1">
                <a:solidFill>
                  <a:srgbClr val="B13B45"/>
                </a:solidFill>
              </a:defRPr>
            </a:pPr>
            <a:r>
              <a:rPr sz="2100" b="1">
                <a:solidFill>
                  <a:srgbClr val="B13B45"/>
                </a:solidFill>
              </a:rPr>
              <a:t>Prompt or urgent assessment</a:t>
            </a:r>
          </a:p>
        </p:txBody>
      </p:sp>
      <p:sp>
        <p:nvSpPr>
          <p:cNvPr id="19" name="">
            <a:extLst xmlns:a="http://schemas.openxmlformats.org/drawingml/2006/main">
              <a:ext uri="{FF2B5EF4-FFF2-40B4-BE49-F238E27FC236}">
                <a16:creationId xmlns:a16="http://schemas.microsoft.com/office/drawing/2014/main" id="{0462CF7B-95BF-4515-B2D0-0C775B494E4D}"/>
              </a:ext>
            </a:extLst>
          </p:cNvPr>
          <p:cNvSpPr>
            <a:spLocks xmlns:a="http://schemas.openxmlformats.org/drawingml/2006/main" noGrp="1"/>
          </p:cNvSpPr>
          <p:nvPr/>
        </p:nvSpPr>
        <p:spPr>
          <a:xfrm xmlns:a="http://schemas.openxmlformats.org/drawingml/2006/main">
            <a:off x="6238875" y="2571750"/>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55BDEB"/>
                </a:solidFill>
              </a:defRPr>
            </a:pPr>
            <a:r>
              <a:rPr sz="1575" b="1">
                <a:solidFill>
                  <a:srgbClr val="55BDEB"/>
                </a:solidFill>
              </a:rPr>
              <a:t>•</a:t>
            </a:r>
          </a:p>
        </p:txBody>
      </p:sp>
      <p:sp>
        <p:nvSpPr>
          <p:cNvPr id="20" name="">
            <a:extLst xmlns:a="http://schemas.openxmlformats.org/drawingml/2006/main">
              <a:ext uri="{FF2B5EF4-FFF2-40B4-BE49-F238E27FC236}">
                <a16:creationId xmlns:a16="http://schemas.microsoft.com/office/drawing/2014/main" id="{AC281BC0-15E7-4914-9563-7F3FA716F402}"/>
              </a:ext>
            </a:extLst>
          </p:cNvPr>
          <p:cNvSpPr>
            <a:spLocks xmlns:a="http://schemas.openxmlformats.org/drawingml/2006/main" noGrp="1"/>
          </p:cNvSpPr>
          <p:nvPr/>
        </p:nvSpPr>
        <p:spPr>
          <a:xfrm xmlns:a="http://schemas.openxmlformats.org/drawingml/2006/main">
            <a:off x="6524625" y="2571750"/>
            <a:ext cx="4286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B13B45"/>
                </a:solidFill>
              </a:defRPr>
            </a:pPr>
            <a:r>
              <a:rPr sz="1575" b="0">
                <a:solidFill>
                  <a:srgbClr val="B13B45"/>
                </a:solidFill>
              </a:rPr>
              <a:t>Any bleeding after menopause</a:t>
            </a:r>
          </a:p>
        </p:txBody>
      </p:sp>
      <p:sp>
        <p:nvSpPr>
          <p:cNvPr id="21" name="">
            <a:extLst xmlns:a="http://schemas.openxmlformats.org/drawingml/2006/main">
              <a:ext uri="{FF2B5EF4-FFF2-40B4-BE49-F238E27FC236}">
                <a16:creationId xmlns:a16="http://schemas.microsoft.com/office/drawing/2014/main" id="{E34F19C6-D601-453B-9E70-CF05559EA5E7}"/>
              </a:ext>
            </a:extLst>
          </p:cNvPr>
          <p:cNvSpPr>
            <a:spLocks xmlns:a="http://schemas.openxmlformats.org/drawingml/2006/main" noGrp="1"/>
          </p:cNvSpPr>
          <p:nvPr/>
        </p:nvSpPr>
        <p:spPr>
          <a:xfrm xmlns:a="http://schemas.openxmlformats.org/drawingml/2006/main">
            <a:off x="6238875" y="3143250"/>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55BDEB"/>
                </a:solidFill>
              </a:defRPr>
            </a:pPr>
            <a:r>
              <a:rPr sz="1575" b="1">
                <a:solidFill>
                  <a:srgbClr val="55BDEB"/>
                </a:solidFill>
              </a:rPr>
              <a:t>•</a:t>
            </a:r>
          </a:p>
        </p:txBody>
      </p:sp>
      <p:sp>
        <p:nvSpPr>
          <p:cNvPr id="22" name="">
            <a:extLst xmlns:a="http://schemas.openxmlformats.org/drawingml/2006/main">
              <a:ext uri="{FF2B5EF4-FFF2-40B4-BE49-F238E27FC236}">
                <a16:creationId xmlns:a16="http://schemas.microsoft.com/office/drawing/2014/main" id="{10B6D107-902F-459D-BD7C-BE44BC917F63}"/>
              </a:ext>
            </a:extLst>
          </p:cNvPr>
          <p:cNvSpPr>
            <a:spLocks xmlns:a="http://schemas.openxmlformats.org/drawingml/2006/main" noGrp="1"/>
          </p:cNvSpPr>
          <p:nvPr/>
        </p:nvSpPr>
        <p:spPr>
          <a:xfrm xmlns:a="http://schemas.openxmlformats.org/drawingml/2006/main">
            <a:off x="6524625" y="3143250"/>
            <a:ext cx="4286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B13B45"/>
                </a:solidFill>
              </a:defRPr>
            </a:pPr>
            <a:r>
              <a:rPr sz="1575" b="0">
                <a:solidFill>
                  <a:srgbClr val="B13B45"/>
                </a:solidFill>
              </a:rPr>
              <a:t>Chest pain, severe shortness of breath or stroke symptoms</a:t>
            </a:r>
          </a:p>
        </p:txBody>
      </p:sp>
      <p:sp>
        <p:nvSpPr>
          <p:cNvPr id="23" name="">
            <a:extLst xmlns:a="http://schemas.openxmlformats.org/drawingml/2006/main">
              <a:ext uri="{FF2B5EF4-FFF2-40B4-BE49-F238E27FC236}">
                <a16:creationId xmlns:a16="http://schemas.microsoft.com/office/drawing/2014/main" id="{E874AD17-EBD5-4E4A-838C-B0F9730FAB40}"/>
              </a:ext>
            </a:extLst>
          </p:cNvPr>
          <p:cNvSpPr>
            <a:spLocks xmlns:a="http://schemas.openxmlformats.org/drawingml/2006/main" noGrp="1"/>
          </p:cNvSpPr>
          <p:nvPr/>
        </p:nvSpPr>
        <p:spPr>
          <a:xfrm xmlns:a="http://schemas.openxmlformats.org/drawingml/2006/main">
            <a:off x="6238875" y="3714750"/>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55BDEB"/>
                </a:solidFill>
              </a:defRPr>
            </a:pPr>
            <a:r>
              <a:rPr sz="1575" b="1">
                <a:solidFill>
                  <a:srgbClr val="55BDEB"/>
                </a:solidFill>
              </a:rPr>
              <a:t>•</a:t>
            </a:r>
          </a:p>
        </p:txBody>
      </p:sp>
      <p:sp>
        <p:nvSpPr>
          <p:cNvPr id="24" name="">
            <a:extLst xmlns:a="http://schemas.openxmlformats.org/drawingml/2006/main">
              <a:ext uri="{FF2B5EF4-FFF2-40B4-BE49-F238E27FC236}">
                <a16:creationId xmlns:a16="http://schemas.microsoft.com/office/drawing/2014/main" id="{1408EB48-5267-4869-BCDF-AA42415D5173}"/>
              </a:ext>
            </a:extLst>
          </p:cNvPr>
          <p:cNvSpPr>
            <a:spLocks xmlns:a="http://schemas.openxmlformats.org/drawingml/2006/main" noGrp="1"/>
          </p:cNvSpPr>
          <p:nvPr/>
        </p:nvSpPr>
        <p:spPr>
          <a:xfrm xmlns:a="http://schemas.openxmlformats.org/drawingml/2006/main">
            <a:off x="6524625" y="3714750"/>
            <a:ext cx="4286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B13B45"/>
                </a:solidFill>
              </a:defRPr>
            </a:pPr>
            <a:r>
              <a:rPr sz="1575" b="0">
                <a:solidFill>
                  <a:srgbClr val="B13B45"/>
                </a:solidFill>
              </a:rPr>
              <a:t>Severe bleeding, fainting or marked weakness</a:t>
            </a:r>
          </a:p>
        </p:txBody>
      </p:sp>
      <p:sp>
        <p:nvSpPr>
          <p:cNvPr id="25" name="">
            <a:extLst xmlns:a="http://schemas.openxmlformats.org/drawingml/2006/main">
              <a:ext uri="{FF2B5EF4-FFF2-40B4-BE49-F238E27FC236}">
                <a16:creationId xmlns:a16="http://schemas.microsoft.com/office/drawing/2014/main" id="{75F6F1CA-3CEA-43D2-BA67-720967F4DD8E}"/>
              </a:ext>
            </a:extLst>
          </p:cNvPr>
          <p:cNvSpPr>
            <a:spLocks xmlns:a="http://schemas.openxmlformats.org/drawingml/2006/main" noGrp="1"/>
          </p:cNvSpPr>
          <p:nvPr/>
        </p:nvSpPr>
        <p:spPr>
          <a:xfrm xmlns:a="http://schemas.openxmlformats.org/drawingml/2006/main">
            <a:off x="6238875" y="4286250"/>
            <a:ext cx="2095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1">
                <a:solidFill>
                  <a:srgbClr val="55BDEB"/>
                </a:solidFill>
              </a:defRPr>
            </a:pPr>
            <a:r>
              <a:rPr sz="1575" b="1">
                <a:solidFill>
                  <a:srgbClr val="55BDEB"/>
                </a:solidFill>
              </a:rPr>
              <a:t>•</a:t>
            </a:r>
          </a:p>
        </p:txBody>
      </p:sp>
      <p:sp>
        <p:nvSpPr>
          <p:cNvPr id="26" name="">
            <a:extLst xmlns:a="http://schemas.openxmlformats.org/drawingml/2006/main">
              <a:ext uri="{FF2B5EF4-FFF2-40B4-BE49-F238E27FC236}">
                <a16:creationId xmlns:a16="http://schemas.microsoft.com/office/drawing/2014/main" id="{3F971A0E-71A2-40A3-9BA8-1717A80F1293}"/>
              </a:ext>
            </a:extLst>
          </p:cNvPr>
          <p:cNvSpPr>
            <a:spLocks xmlns:a="http://schemas.openxmlformats.org/drawingml/2006/main" noGrp="1"/>
          </p:cNvSpPr>
          <p:nvPr/>
        </p:nvSpPr>
        <p:spPr>
          <a:xfrm xmlns:a="http://schemas.openxmlformats.org/drawingml/2006/main">
            <a:off x="6524625" y="4286250"/>
            <a:ext cx="4286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575" b="0">
                <a:solidFill>
                  <a:srgbClr val="B13B45"/>
                </a:solidFill>
              </a:defRPr>
            </a:pPr>
            <a:r>
              <a:rPr sz="1575" b="0">
                <a:solidFill>
                  <a:srgbClr val="B13B45"/>
                </a:solidFill>
              </a:rPr>
              <a:t>Thoughts of self-harm or inability to stay safe</a:t>
            </a:r>
          </a:p>
        </p:txBody>
      </p:sp>
    </p:spTree>
    <p:extLst>
      <p:ext uri="{BB962C8B-B14F-4D97-AF65-F5344CB8AC3E}">
        <p14:creationId xmlns:p14="http://schemas.microsoft.com/office/powerpoint/2010/main" val="906222869"/>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D0AF826C-9240-4D9C-81BF-DB1CBBD6AF12}"/>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8484058-85CB-4B16-B7F3-4396214C1975}"/>
              </a:ext>
            </a:extLst>
          </p:cNvPr>
          <p:cNvSpPr>
            <a:spLocks xmlns:a="http://schemas.openxmlformats.org/drawingml/2006/main" noGrp="1"/>
          </p:cNvSpPr>
          <p:nvPr/>
        </p:nvSpPr>
        <p:spPr>
          <a:xfrm xmlns:a="http://schemas.openxmlformats.org/drawingml/2006/main">
            <a:off x="590550" y="285750"/>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687584"/>
                </a:solidFill>
              </a:defRPr>
            </a:pPr>
            <a:r>
              <a:rPr sz="1050" b="1">
                <a:solidFill>
                  <a:srgbClr val="687584"/>
                </a:solidFill>
              </a:rPr>
              <a:t>KEY TAKEAWAYS</a:t>
            </a:r>
          </a:p>
        </p:txBody>
      </p:sp>
      <p:sp>
        <p:nvSpPr>
          <p:cNvPr id="3" name="">
            <a:extLst xmlns:a="http://schemas.openxmlformats.org/drawingml/2006/main">
              <a:ext uri="{FF2B5EF4-FFF2-40B4-BE49-F238E27FC236}">
                <a16:creationId xmlns:a16="http://schemas.microsoft.com/office/drawing/2014/main" id="{5E11071C-C4EC-42F1-BC4A-43C298E19D2E}"/>
              </a:ext>
            </a:extLst>
          </p:cNvPr>
          <p:cNvSpPr>
            <a:spLocks xmlns:a="http://schemas.openxmlformats.org/drawingml/2006/main" noGrp="1"/>
          </p:cNvSpPr>
          <p:nvPr/>
        </p:nvSpPr>
        <p:spPr>
          <a:xfrm xmlns:a="http://schemas.openxmlformats.org/drawingml/2006/main">
            <a:off x="590550" y="628650"/>
            <a:ext cx="10953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850" b="1">
                <a:solidFill>
                  <a:srgbClr val="123B5D"/>
                </a:solidFill>
              </a:defRPr>
            </a:pPr>
            <a:r>
              <a:rPr sz="2850" b="1">
                <a:solidFill>
                  <a:srgbClr val="123B5D"/>
                </a:solidFill>
              </a:rPr>
              <a:t>Take these five ideas home</a:t>
            </a:r>
          </a:p>
        </p:txBody>
      </p:sp>
      <p:sp>
        <p:nvSpPr>
          <p:cNvPr id="4" name="">
            <a:extLst xmlns:a="http://schemas.openxmlformats.org/drawingml/2006/main">
              <a:ext uri="{FF2B5EF4-FFF2-40B4-BE49-F238E27FC236}">
                <a16:creationId xmlns:a16="http://schemas.microsoft.com/office/drawing/2014/main" id="{CEFF815B-E632-4960-AC30-372F47C4340B}"/>
              </a:ext>
            </a:extLst>
          </p:cNvPr>
          <p:cNvSpPr>
            <a:spLocks xmlns:a="http://schemas.openxmlformats.org/drawingml/2006/main" noGrp="1"/>
          </p:cNvSpPr>
          <p:nvPr/>
        </p:nvSpPr>
        <p:spPr>
          <a:xfrm xmlns:a="http://schemas.openxmlformats.org/drawingml/2006/main">
            <a:off x="590550" y="1304925"/>
            <a:ext cx="10953750" cy="19050"/>
          </a:xfrm>
          <a:prstGeom xmlns:a="http://schemas.openxmlformats.org/drawingml/2006/main" prst="rect">
            <a:avLst/>
          </a:prstGeom>
          <a:solidFill xmlns:a="http://schemas.openxmlformats.org/drawingml/2006/main">
            <a:srgbClr val="CCD5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3385B8F3-3468-40E2-A18A-4A678769723B}"/>
              </a:ext>
            </a:extLst>
          </p:cNvPr>
          <p:cNvSpPr>
            <a:spLocks xmlns:a="http://schemas.openxmlformats.org/drawingml/2006/main" noGrp="1"/>
          </p:cNvSpPr>
          <p:nvPr/>
        </p:nvSpPr>
        <p:spPr>
          <a:xfrm xmlns:a="http://schemas.openxmlformats.org/drawingml/2006/main">
            <a:off x="590550" y="647700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0">
                <a:solidFill>
                  <a:srgbClr val="687584"/>
                </a:solidFill>
              </a:defRPr>
            </a:pPr>
            <a:r>
              <a:rPr sz="900" b="0">
                <a:solidFill>
                  <a:srgbClr val="687584"/>
                </a:solidFill>
              </a:rPr>
              <a:t>AGGSO 2000 Set • Health Education Series</a:t>
            </a:r>
          </a:p>
        </p:txBody>
      </p:sp>
      <p:sp>
        <p:nvSpPr>
          <p:cNvPr id="6" name="">
            <a:extLst xmlns:a="http://schemas.openxmlformats.org/drawingml/2006/main">
              <a:ext uri="{FF2B5EF4-FFF2-40B4-BE49-F238E27FC236}">
                <a16:creationId xmlns:a16="http://schemas.microsoft.com/office/drawing/2014/main" id="{1AD3FFD3-3F95-4173-8AF6-B73A8E762F25}"/>
              </a:ext>
            </a:extLst>
          </p:cNvPr>
          <p:cNvSpPr>
            <a:spLocks xmlns:a="http://schemas.openxmlformats.org/drawingml/2006/main" noGrp="1"/>
          </p:cNvSpPr>
          <p:nvPr/>
        </p:nvSpPr>
        <p:spPr>
          <a:xfrm xmlns:a="http://schemas.openxmlformats.org/drawingml/2006/main">
            <a:off x="11096625" y="6429375"/>
            <a:ext cx="428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87584"/>
                </a:solidFill>
              </a:defRPr>
            </a:pPr>
            <a:r>
              <a:rPr sz="975" b="1">
                <a:solidFill>
                  <a:srgbClr val="687584"/>
                </a:solidFill>
              </a:rPr>
              <a:t>20</a:t>
            </a:r>
          </a:p>
        </p:txBody>
      </p:sp>
      <p:sp>
        <p:nvSpPr>
          <p:cNvPr id="7" name="">
            <a:extLst xmlns:a="http://schemas.openxmlformats.org/drawingml/2006/main">
              <a:ext uri="{FF2B5EF4-FFF2-40B4-BE49-F238E27FC236}">
                <a16:creationId xmlns:a16="http://schemas.microsoft.com/office/drawing/2014/main" id="{4103EA12-FF96-47BC-9CCE-D79436F45BF5}"/>
              </a:ext>
            </a:extLst>
          </p:cNvPr>
          <p:cNvSpPr>
            <a:spLocks xmlns:a="http://schemas.openxmlformats.org/drawingml/2006/main" noGrp="1"/>
          </p:cNvSpPr>
          <p:nvPr/>
        </p:nvSpPr>
        <p:spPr>
          <a:xfrm xmlns:a="http://schemas.openxmlformats.org/drawingml/2006/main">
            <a:off x="762000" y="1666875"/>
            <a:ext cx="52387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350" b="1">
                <a:solidFill>
                  <a:srgbClr val="55BDEB"/>
                </a:solidFill>
              </a:defRPr>
            </a:pPr>
            <a:r>
              <a:rPr sz="1350" b="1">
                <a:solidFill>
                  <a:srgbClr val="55BDEB"/>
                </a:solidFill>
              </a:rPr>
              <a:t>01</a:t>
            </a:r>
          </a:p>
        </p:txBody>
      </p:sp>
      <p:sp>
        <p:nvSpPr>
          <p:cNvPr id="8" name="">
            <a:extLst xmlns:a="http://schemas.openxmlformats.org/drawingml/2006/main">
              <a:ext uri="{FF2B5EF4-FFF2-40B4-BE49-F238E27FC236}">
                <a16:creationId xmlns:a16="http://schemas.microsoft.com/office/drawing/2014/main" id="{20F6DC59-D051-46E7-BB94-D0E5E3A77998}"/>
              </a:ext>
            </a:extLst>
          </p:cNvPr>
          <p:cNvSpPr>
            <a:spLocks xmlns:a="http://schemas.openxmlformats.org/drawingml/2006/main" noGrp="1"/>
          </p:cNvSpPr>
          <p:nvPr/>
        </p:nvSpPr>
        <p:spPr>
          <a:xfrm xmlns:a="http://schemas.openxmlformats.org/drawingml/2006/main">
            <a:off x="1476375" y="1600200"/>
            <a:ext cx="9334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152231"/>
                </a:solidFill>
              </a:defRPr>
            </a:pPr>
            <a:r>
              <a:rPr sz="1875" b="1">
                <a:solidFill>
                  <a:srgbClr val="152231"/>
                </a:solidFill>
              </a:rPr>
              <a:t>Menopause is natural; suffering in silence is not required.</a:t>
            </a:r>
          </a:p>
        </p:txBody>
      </p:sp>
      <p:sp>
        <p:nvSpPr>
          <p:cNvPr id="9" name="">
            <a:extLst xmlns:a="http://schemas.openxmlformats.org/drawingml/2006/main">
              <a:ext uri="{FF2B5EF4-FFF2-40B4-BE49-F238E27FC236}">
                <a16:creationId xmlns:a16="http://schemas.microsoft.com/office/drawing/2014/main" id="{C31DC65C-59CC-4770-91B6-5511C790A3A2}"/>
              </a:ext>
            </a:extLst>
          </p:cNvPr>
          <p:cNvSpPr>
            <a:spLocks xmlns:a="http://schemas.openxmlformats.org/drawingml/2006/main" noGrp="1"/>
          </p:cNvSpPr>
          <p:nvPr/>
        </p:nvSpPr>
        <p:spPr>
          <a:xfrm xmlns:a="http://schemas.openxmlformats.org/drawingml/2006/main">
            <a:off x="1476375" y="2190750"/>
            <a:ext cx="9239250" cy="9525"/>
          </a:xfrm>
          <a:prstGeom xmlns:a="http://schemas.openxmlformats.org/drawingml/2006/main" prst="rect">
            <a:avLst/>
          </a:prstGeom>
          <a:solidFill xmlns:a="http://schemas.openxmlformats.org/drawingml/2006/main">
            <a:srgbClr val="CCD5D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99851E1-7BB0-4C13-8C80-18E985C8DCB6}"/>
              </a:ext>
            </a:extLst>
          </p:cNvPr>
          <p:cNvSpPr>
            <a:spLocks xmlns:a="http://schemas.openxmlformats.org/drawingml/2006/main" noGrp="1"/>
          </p:cNvSpPr>
          <p:nvPr/>
        </p:nvSpPr>
        <p:spPr>
          <a:xfrm xmlns:a="http://schemas.openxmlformats.org/drawingml/2006/main">
            <a:off x="762000" y="2486025"/>
            <a:ext cx="52387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350" b="1">
                <a:solidFill>
                  <a:srgbClr val="55BDEB"/>
                </a:solidFill>
              </a:defRPr>
            </a:pPr>
            <a:r>
              <a:rPr sz="1350" b="1">
                <a:solidFill>
                  <a:srgbClr val="55BDEB"/>
                </a:solidFill>
              </a:rPr>
              <a:t>02</a:t>
            </a:r>
          </a:p>
        </p:txBody>
      </p:sp>
      <p:sp>
        <p:nvSpPr>
          <p:cNvPr id="11" name="">
            <a:extLst xmlns:a="http://schemas.openxmlformats.org/drawingml/2006/main">
              <a:ext uri="{FF2B5EF4-FFF2-40B4-BE49-F238E27FC236}">
                <a16:creationId xmlns:a16="http://schemas.microsoft.com/office/drawing/2014/main" id="{5A008336-A528-471A-95F3-5B734CA55FBA}"/>
              </a:ext>
            </a:extLst>
          </p:cNvPr>
          <p:cNvSpPr>
            <a:spLocks xmlns:a="http://schemas.openxmlformats.org/drawingml/2006/main" noGrp="1"/>
          </p:cNvSpPr>
          <p:nvPr/>
        </p:nvSpPr>
        <p:spPr>
          <a:xfrm xmlns:a="http://schemas.openxmlformats.org/drawingml/2006/main">
            <a:off x="1476375" y="2419350"/>
            <a:ext cx="9334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0">
                <a:solidFill>
                  <a:srgbClr val="152231"/>
                </a:solidFill>
              </a:defRPr>
            </a:pPr>
            <a:r>
              <a:rPr sz="1875" b="0">
                <a:solidFill>
                  <a:srgbClr val="152231"/>
                </a:solidFill>
              </a:rPr>
              <a:t>Symptoms are diverse and highly individual.</a:t>
            </a:r>
          </a:p>
        </p:txBody>
      </p:sp>
      <p:sp>
        <p:nvSpPr>
          <p:cNvPr id="12" name="">
            <a:extLst xmlns:a="http://schemas.openxmlformats.org/drawingml/2006/main">
              <a:ext uri="{FF2B5EF4-FFF2-40B4-BE49-F238E27FC236}">
                <a16:creationId xmlns:a16="http://schemas.microsoft.com/office/drawing/2014/main" id="{0FD3C1B6-3B7B-4C18-A343-E8ECB606FAB6}"/>
              </a:ext>
            </a:extLst>
          </p:cNvPr>
          <p:cNvSpPr>
            <a:spLocks xmlns:a="http://schemas.openxmlformats.org/drawingml/2006/main" noGrp="1"/>
          </p:cNvSpPr>
          <p:nvPr/>
        </p:nvSpPr>
        <p:spPr>
          <a:xfrm xmlns:a="http://schemas.openxmlformats.org/drawingml/2006/main">
            <a:off x="1476375" y="3009900"/>
            <a:ext cx="9239250" cy="9525"/>
          </a:xfrm>
          <a:prstGeom xmlns:a="http://schemas.openxmlformats.org/drawingml/2006/main" prst="rect">
            <a:avLst/>
          </a:prstGeom>
          <a:solidFill xmlns:a="http://schemas.openxmlformats.org/drawingml/2006/main">
            <a:srgbClr val="CCD5DD"/>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A606EC97-EBB1-40FD-B706-C07AB499DFEC}"/>
              </a:ext>
            </a:extLst>
          </p:cNvPr>
          <p:cNvSpPr>
            <a:spLocks xmlns:a="http://schemas.openxmlformats.org/drawingml/2006/main" noGrp="1"/>
          </p:cNvSpPr>
          <p:nvPr/>
        </p:nvSpPr>
        <p:spPr>
          <a:xfrm xmlns:a="http://schemas.openxmlformats.org/drawingml/2006/main">
            <a:off x="762000" y="3305175"/>
            <a:ext cx="52387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350" b="1">
                <a:solidFill>
                  <a:srgbClr val="55BDEB"/>
                </a:solidFill>
              </a:defRPr>
            </a:pPr>
            <a:r>
              <a:rPr sz="1350" b="1">
                <a:solidFill>
                  <a:srgbClr val="55BDEB"/>
                </a:solidFill>
              </a:rPr>
              <a:t>03</a:t>
            </a:r>
          </a:p>
        </p:txBody>
      </p:sp>
      <p:sp>
        <p:nvSpPr>
          <p:cNvPr id="14" name="">
            <a:extLst xmlns:a="http://schemas.openxmlformats.org/drawingml/2006/main">
              <a:ext uri="{FF2B5EF4-FFF2-40B4-BE49-F238E27FC236}">
                <a16:creationId xmlns:a16="http://schemas.microsoft.com/office/drawing/2014/main" id="{86D322B7-214A-4282-BF98-9D5E67DF43E4}"/>
              </a:ext>
            </a:extLst>
          </p:cNvPr>
          <p:cNvSpPr>
            <a:spLocks xmlns:a="http://schemas.openxmlformats.org/drawingml/2006/main" noGrp="1"/>
          </p:cNvSpPr>
          <p:nvPr/>
        </p:nvSpPr>
        <p:spPr>
          <a:xfrm xmlns:a="http://schemas.openxmlformats.org/drawingml/2006/main">
            <a:off x="1476375" y="3238500"/>
            <a:ext cx="9334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0">
                <a:solidFill>
                  <a:srgbClr val="152231"/>
                </a:solidFill>
              </a:defRPr>
            </a:pPr>
            <a:r>
              <a:rPr sz="1875" b="0">
                <a:solidFill>
                  <a:srgbClr val="152231"/>
                </a:solidFill>
              </a:rPr>
              <a:t>Postmenopausal bleeding always deserves evaluation.</a:t>
            </a:r>
          </a:p>
        </p:txBody>
      </p:sp>
      <p:sp>
        <p:nvSpPr>
          <p:cNvPr id="15" name="">
            <a:extLst xmlns:a="http://schemas.openxmlformats.org/drawingml/2006/main">
              <a:ext uri="{FF2B5EF4-FFF2-40B4-BE49-F238E27FC236}">
                <a16:creationId xmlns:a16="http://schemas.microsoft.com/office/drawing/2014/main" id="{6DCBD153-3AFF-41CB-A5AA-A3121B09D579}"/>
              </a:ext>
            </a:extLst>
          </p:cNvPr>
          <p:cNvSpPr>
            <a:spLocks xmlns:a="http://schemas.openxmlformats.org/drawingml/2006/main" noGrp="1"/>
          </p:cNvSpPr>
          <p:nvPr/>
        </p:nvSpPr>
        <p:spPr>
          <a:xfrm xmlns:a="http://schemas.openxmlformats.org/drawingml/2006/main">
            <a:off x="1476375" y="3829050"/>
            <a:ext cx="9239250" cy="9525"/>
          </a:xfrm>
          <a:prstGeom xmlns:a="http://schemas.openxmlformats.org/drawingml/2006/main" prst="rect">
            <a:avLst/>
          </a:prstGeom>
          <a:solidFill xmlns:a="http://schemas.openxmlformats.org/drawingml/2006/main">
            <a:srgbClr val="CCD5D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0CEE2041-3AF5-4B48-AFB2-20B11F64F15D}"/>
              </a:ext>
            </a:extLst>
          </p:cNvPr>
          <p:cNvSpPr>
            <a:spLocks xmlns:a="http://schemas.openxmlformats.org/drawingml/2006/main" noGrp="1"/>
          </p:cNvSpPr>
          <p:nvPr/>
        </p:nvSpPr>
        <p:spPr>
          <a:xfrm xmlns:a="http://schemas.openxmlformats.org/drawingml/2006/main">
            <a:off x="762000" y="4124325"/>
            <a:ext cx="52387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350" b="1">
                <a:solidFill>
                  <a:srgbClr val="55BDEB"/>
                </a:solidFill>
              </a:defRPr>
            </a:pPr>
            <a:r>
              <a:rPr sz="1350" b="1">
                <a:solidFill>
                  <a:srgbClr val="55BDEB"/>
                </a:solidFill>
              </a:rPr>
              <a:t>04</a:t>
            </a:r>
          </a:p>
        </p:txBody>
      </p:sp>
      <p:sp>
        <p:nvSpPr>
          <p:cNvPr id="17" name="">
            <a:extLst xmlns:a="http://schemas.openxmlformats.org/drawingml/2006/main">
              <a:ext uri="{FF2B5EF4-FFF2-40B4-BE49-F238E27FC236}">
                <a16:creationId xmlns:a16="http://schemas.microsoft.com/office/drawing/2014/main" id="{397B8804-B918-4C5D-9262-E454E1FAE363}"/>
              </a:ext>
            </a:extLst>
          </p:cNvPr>
          <p:cNvSpPr>
            <a:spLocks xmlns:a="http://schemas.openxmlformats.org/drawingml/2006/main" noGrp="1"/>
          </p:cNvSpPr>
          <p:nvPr/>
        </p:nvSpPr>
        <p:spPr>
          <a:xfrm xmlns:a="http://schemas.openxmlformats.org/drawingml/2006/main">
            <a:off x="1476375" y="4057650"/>
            <a:ext cx="9334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0">
                <a:solidFill>
                  <a:srgbClr val="152231"/>
                </a:solidFill>
              </a:defRPr>
            </a:pPr>
            <a:r>
              <a:rPr sz="1875" b="0">
                <a:solidFill>
                  <a:srgbClr val="152231"/>
                </a:solidFill>
              </a:rPr>
              <a:t>Both hormonal and nonhormonal treatments can help.</a:t>
            </a:r>
          </a:p>
        </p:txBody>
      </p:sp>
      <p:sp>
        <p:nvSpPr>
          <p:cNvPr id="18" name="">
            <a:extLst xmlns:a="http://schemas.openxmlformats.org/drawingml/2006/main">
              <a:ext uri="{FF2B5EF4-FFF2-40B4-BE49-F238E27FC236}">
                <a16:creationId xmlns:a16="http://schemas.microsoft.com/office/drawing/2014/main" id="{BC641A79-22C2-4C51-8453-2A228C7847D7}"/>
              </a:ext>
            </a:extLst>
          </p:cNvPr>
          <p:cNvSpPr>
            <a:spLocks xmlns:a="http://schemas.openxmlformats.org/drawingml/2006/main" noGrp="1"/>
          </p:cNvSpPr>
          <p:nvPr/>
        </p:nvSpPr>
        <p:spPr>
          <a:xfrm xmlns:a="http://schemas.openxmlformats.org/drawingml/2006/main">
            <a:off x="1476375" y="4648200"/>
            <a:ext cx="9239250" cy="9525"/>
          </a:xfrm>
          <a:prstGeom xmlns:a="http://schemas.openxmlformats.org/drawingml/2006/main" prst="rect">
            <a:avLst/>
          </a:prstGeom>
          <a:solidFill xmlns:a="http://schemas.openxmlformats.org/drawingml/2006/main">
            <a:srgbClr val="CCD5D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935657D-DDF2-413B-B4ED-D5CFB16E761C}"/>
              </a:ext>
            </a:extLst>
          </p:cNvPr>
          <p:cNvSpPr>
            <a:spLocks xmlns:a="http://schemas.openxmlformats.org/drawingml/2006/main" noGrp="1"/>
          </p:cNvSpPr>
          <p:nvPr/>
        </p:nvSpPr>
        <p:spPr>
          <a:xfrm xmlns:a="http://schemas.openxmlformats.org/drawingml/2006/main">
            <a:off x="762000" y="4943475"/>
            <a:ext cx="52387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350" b="1">
                <a:solidFill>
                  <a:srgbClr val="55BDEB"/>
                </a:solidFill>
              </a:defRPr>
            </a:pPr>
            <a:r>
              <a:rPr sz="1350" b="1">
                <a:solidFill>
                  <a:srgbClr val="55BDEB"/>
                </a:solidFill>
              </a:rPr>
              <a:t>05</a:t>
            </a:r>
          </a:p>
        </p:txBody>
      </p:sp>
      <p:sp>
        <p:nvSpPr>
          <p:cNvPr id="20" name="">
            <a:extLst xmlns:a="http://schemas.openxmlformats.org/drawingml/2006/main">
              <a:ext uri="{FF2B5EF4-FFF2-40B4-BE49-F238E27FC236}">
                <a16:creationId xmlns:a16="http://schemas.microsoft.com/office/drawing/2014/main" id="{E0EA2952-8D4B-4292-8977-23E8DE2F0DAA}"/>
              </a:ext>
            </a:extLst>
          </p:cNvPr>
          <p:cNvSpPr>
            <a:spLocks xmlns:a="http://schemas.openxmlformats.org/drawingml/2006/main" noGrp="1"/>
          </p:cNvSpPr>
          <p:nvPr/>
        </p:nvSpPr>
        <p:spPr>
          <a:xfrm xmlns:a="http://schemas.openxmlformats.org/drawingml/2006/main">
            <a:off x="1476375" y="4876800"/>
            <a:ext cx="9334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875" b="1">
                <a:solidFill>
                  <a:srgbClr val="152231"/>
                </a:solidFill>
              </a:defRPr>
            </a:pPr>
            <a:r>
              <a:rPr sz="1875" b="1">
                <a:solidFill>
                  <a:srgbClr val="152231"/>
                </a:solidFill>
              </a:rPr>
              <a:t>The best plan is personalized and reviewed over time.</a:t>
            </a:r>
          </a:p>
        </p:txBody>
      </p:sp>
      <p:sp>
        <p:nvSpPr>
          <p:cNvPr id="21" name="">
            <a:extLst xmlns:a="http://schemas.openxmlformats.org/drawingml/2006/main">
              <a:ext uri="{FF2B5EF4-FFF2-40B4-BE49-F238E27FC236}">
                <a16:creationId xmlns:a16="http://schemas.microsoft.com/office/drawing/2014/main" id="{EDC07B06-F917-4A9F-A009-0475FFF3222C}"/>
              </a:ext>
            </a:extLst>
          </p:cNvPr>
          <p:cNvSpPr>
            <a:spLocks xmlns:a="http://schemas.openxmlformats.org/drawingml/2006/main" noGrp="1"/>
          </p:cNvSpPr>
          <p:nvPr/>
        </p:nvSpPr>
        <p:spPr>
          <a:xfrm xmlns:a="http://schemas.openxmlformats.org/drawingml/2006/main">
            <a:off x="1476375" y="5467350"/>
            <a:ext cx="9239250" cy="9525"/>
          </a:xfrm>
          <a:prstGeom xmlns:a="http://schemas.openxmlformats.org/drawingml/2006/main" prst="rect">
            <a:avLst/>
          </a:prstGeom>
          <a:solidFill xmlns:a="http://schemas.openxmlformats.org/drawingml/2006/main">
            <a:srgbClr val="CCD5DD"/>
          </a:solidFill>
          <a:ln xmlns:a="http://schemas.openxmlformats.org/drawingml/2006/main" w="0">
            <a:noFill/>
            <a:prstDash val="solid"/>
          </a:ln>
        </p:spPr>
      </p:sp>
    </p:spTree>
    <p:extLst>
      <p:ext uri="{BB962C8B-B14F-4D97-AF65-F5344CB8AC3E}">
        <p14:creationId xmlns:p14="http://schemas.microsoft.com/office/powerpoint/2010/main" val="1781903059"/>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2B251B5-D992-4F00-B452-BF88A018337D}"/>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55BDEB"/>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60C7931-C36E-4DE0-9D14-909A30299706}"/>
              </a:ext>
            </a:extLst>
          </p:cNvPr>
          <p:cNvSpPr>
            <a:spLocks xmlns:a="http://schemas.openxmlformats.org/drawingml/2006/main" noGrp="1"/>
          </p:cNvSpPr>
          <p:nvPr/>
        </p:nvSpPr>
        <p:spPr>
          <a:xfrm xmlns:a="http://schemas.openxmlformats.org/drawingml/2006/main">
            <a:off x="590550" y="285750"/>
            <a:ext cx="571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050" b="1">
                <a:solidFill>
                  <a:srgbClr val="687584"/>
                </a:solidFill>
              </a:defRPr>
            </a:pPr>
            <a:r>
              <a:rPr sz="1050" b="1">
                <a:solidFill>
                  <a:srgbClr val="687584"/>
                </a:solidFill>
              </a:rPr>
              <a:t>REFERENCES</a:t>
            </a:r>
          </a:p>
        </p:txBody>
      </p:sp>
      <p:sp>
        <p:nvSpPr>
          <p:cNvPr id="3" name="">
            <a:extLst xmlns:a="http://schemas.openxmlformats.org/drawingml/2006/main">
              <a:ext uri="{FF2B5EF4-FFF2-40B4-BE49-F238E27FC236}">
                <a16:creationId xmlns:a16="http://schemas.microsoft.com/office/drawing/2014/main" id="{A6859FBC-38F7-42CB-8D49-C5E7C18F983A}"/>
              </a:ext>
            </a:extLst>
          </p:cNvPr>
          <p:cNvSpPr>
            <a:spLocks xmlns:a="http://schemas.openxmlformats.org/drawingml/2006/main" noGrp="1"/>
          </p:cNvSpPr>
          <p:nvPr/>
        </p:nvSpPr>
        <p:spPr>
          <a:xfrm xmlns:a="http://schemas.openxmlformats.org/drawingml/2006/main">
            <a:off x="590550" y="628650"/>
            <a:ext cx="10953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2850" b="1">
                <a:solidFill>
                  <a:srgbClr val="123B5D"/>
                </a:solidFill>
              </a:defRPr>
            </a:pPr>
            <a:r>
              <a:rPr sz="2850" b="1">
                <a:solidFill>
                  <a:srgbClr val="123B5D"/>
                </a:solidFill>
              </a:rPr>
              <a:t>Reliable resources for continued learning</a:t>
            </a:r>
          </a:p>
        </p:txBody>
      </p:sp>
      <p:sp>
        <p:nvSpPr>
          <p:cNvPr id="4" name="">
            <a:extLst xmlns:a="http://schemas.openxmlformats.org/drawingml/2006/main">
              <a:ext uri="{FF2B5EF4-FFF2-40B4-BE49-F238E27FC236}">
                <a16:creationId xmlns:a16="http://schemas.microsoft.com/office/drawing/2014/main" id="{6D0B419E-909D-4599-A08D-51777E7CBEA3}"/>
              </a:ext>
            </a:extLst>
          </p:cNvPr>
          <p:cNvSpPr>
            <a:spLocks xmlns:a="http://schemas.openxmlformats.org/drawingml/2006/main" noGrp="1"/>
          </p:cNvSpPr>
          <p:nvPr/>
        </p:nvSpPr>
        <p:spPr>
          <a:xfrm xmlns:a="http://schemas.openxmlformats.org/drawingml/2006/main">
            <a:off x="590550" y="1304925"/>
            <a:ext cx="10953750" cy="19050"/>
          </a:xfrm>
          <a:prstGeom xmlns:a="http://schemas.openxmlformats.org/drawingml/2006/main" prst="rect">
            <a:avLst/>
          </a:prstGeom>
          <a:solidFill xmlns:a="http://schemas.openxmlformats.org/drawingml/2006/main">
            <a:srgbClr val="CCD5DD"/>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A475EE1A-8FE7-4C4A-B606-842A5B169CCD}"/>
              </a:ext>
            </a:extLst>
          </p:cNvPr>
          <p:cNvSpPr>
            <a:spLocks xmlns:a="http://schemas.openxmlformats.org/drawingml/2006/main" noGrp="1"/>
          </p:cNvSpPr>
          <p:nvPr/>
        </p:nvSpPr>
        <p:spPr>
          <a:xfrm xmlns:a="http://schemas.openxmlformats.org/drawingml/2006/main">
            <a:off x="590550" y="6477000"/>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00" b="0">
                <a:solidFill>
                  <a:srgbClr val="687584"/>
                </a:solidFill>
              </a:defRPr>
            </a:pPr>
            <a:r>
              <a:rPr sz="900" b="0">
                <a:solidFill>
                  <a:srgbClr val="687584"/>
                </a:solidFill>
              </a:rPr>
              <a:t>AGGSO 2000 Set • Health Education Series</a:t>
            </a:r>
          </a:p>
        </p:txBody>
      </p:sp>
      <p:sp>
        <p:nvSpPr>
          <p:cNvPr id="6" name="">
            <a:extLst xmlns:a="http://schemas.openxmlformats.org/drawingml/2006/main">
              <a:ext uri="{FF2B5EF4-FFF2-40B4-BE49-F238E27FC236}">
                <a16:creationId xmlns:a16="http://schemas.microsoft.com/office/drawing/2014/main" id="{9A831BAF-F288-4787-B50C-9445600765CF}"/>
              </a:ext>
            </a:extLst>
          </p:cNvPr>
          <p:cNvSpPr>
            <a:spLocks xmlns:a="http://schemas.openxmlformats.org/drawingml/2006/main" noGrp="1"/>
          </p:cNvSpPr>
          <p:nvPr/>
        </p:nvSpPr>
        <p:spPr>
          <a:xfrm xmlns:a="http://schemas.openxmlformats.org/drawingml/2006/main">
            <a:off x="11096625" y="6429375"/>
            <a:ext cx="428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r">
              <a:defRPr sz="975" b="1">
                <a:solidFill>
                  <a:srgbClr val="687584"/>
                </a:solidFill>
              </a:defRPr>
            </a:pPr>
            <a:r>
              <a:rPr sz="975" b="1">
                <a:solidFill>
                  <a:srgbClr val="687584"/>
                </a:solidFill>
              </a:rPr>
              <a:t>21</a:t>
            </a:r>
          </a:p>
        </p:txBody>
      </p:sp>
      <p:sp>
        <p:nvSpPr>
          <p:cNvPr id="7" name="">
            <a:extLst xmlns:a="http://schemas.openxmlformats.org/drawingml/2006/main">
              <a:ext uri="{FF2B5EF4-FFF2-40B4-BE49-F238E27FC236}">
                <a16:creationId xmlns:a16="http://schemas.microsoft.com/office/drawing/2014/main" id="{72457615-C9E2-448F-914B-68B0D012F692}"/>
              </a:ext>
            </a:extLst>
          </p:cNvPr>
          <p:cNvSpPr>
            <a:spLocks xmlns:a="http://schemas.openxmlformats.org/drawingml/2006/main" noGrp="1"/>
          </p:cNvSpPr>
          <p:nvPr/>
        </p:nvSpPr>
        <p:spPr>
          <a:xfrm xmlns:a="http://schemas.openxmlformats.org/drawingml/2006/main">
            <a:off x="685800" y="1619250"/>
            <a:ext cx="33337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350" b="1">
                <a:solidFill>
                  <a:srgbClr val="55BDEB"/>
                </a:solidFill>
              </a:defRPr>
            </a:pPr>
            <a:r>
              <a:rPr sz="1350" b="1">
                <a:solidFill>
                  <a:srgbClr val="55BDEB"/>
                </a:solidFill>
              </a:rPr>
              <a:t>1</a:t>
            </a:r>
          </a:p>
        </p:txBody>
      </p:sp>
      <p:sp>
        <p:nvSpPr>
          <p:cNvPr id="8" name="">
            <a:extLst xmlns:a="http://schemas.openxmlformats.org/drawingml/2006/main">
              <a:ext uri="{FF2B5EF4-FFF2-40B4-BE49-F238E27FC236}">
                <a16:creationId xmlns:a16="http://schemas.microsoft.com/office/drawing/2014/main" id="{CEBF392C-CE64-441E-9A98-5ED760AC82EE}"/>
              </a:ext>
            </a:extLst>
          </p:cNvPr>
          <p:cNvSpPr>
            <a:spLocks xmlns:a="http://schemas.openxmlformats.org/drawingml/2006/main" noGrp="1"/>
          </p:cNvSpPr>
          <p:nvPr/>
        </p:nvSpPr>
        <p:spPr>
          <a:xfrm xmlns:a="http://schemas.openxmlformats.org/drawingml/2006/main">
            <a:off x="1143000" y="1552575"/>
            <a:ext cx="9334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123B5D"/>
                </a:solidFill>
              </a:defRPr>
            </a:pPr>
            <a:r>
              <a:rPr sz="1650" b="1">
                <a:solidFill>
                  <a:srgbClr val="123B5D"/>
                </a:solidFill>
              </a:rPr>
              <a:t>World Health Organization — Menopause fact sheet</a:t>
            </a:r>
          </a:p>
        </p:txBody>
      </p:sp>
      <p:sp>
        <p:nvSpPr>
          <p:cNvPr id="9" name="">
            <a:extLst xmlns:a="http://schemas.openxmlformats.org/drawingml/2006/main">
              <a:ext uri="{FF2B5EF4-FFF2-40B4-BE49-F238E27FC236}">
                <a16:creationId xmlns:a16="http://schemas.microsoft.com/office/drawing/2014/main" id="{68CD963E-CF4A-4814-BA13-EAFA90DCA12D}"/>
              </a:ext>
            </a:extLst>
          </p:cNvPr>
          <p:cNvSpPr>
            <a:spLocks xmlns:a="http://schemas.openxmlformats.org/drawingml/2006/main" noGrp="1"/>
          </p:cNvSpPr>
          <p:nvPr/>
        </p:nvSpPr>
        <p:spPr>
          <a:xfrm xmlns:a="http://schemas.openxmlformats.org/drawingml/2006/main">
            <a:off x="1143000" y="1895475"/>
            <a:ext cx="9810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0">
                <a:solidFill>
                  <a:srgbClr val="687584"/>
                </a:solidFill>
              </a:defRPr>
            </a:pPr>
            <a:r>
              <a:rPr sz="975" b="0">
                <a:solidFill>
                  <a:srgbClr val="687584"/>
                </a:solidFill>
              </a:rPr>
              <a:t>https://www.who.int/news-room/fact-sheets/detail/menopause</a:t>
            </a:r>
          </a:p>
        </p:txBody>
      </p:sp>
      <p:sp>
        <p:nvSpPr>
          <p:cNvPr id="10" name="">
            <a:extLst xmlns:a="http://schemas.openxmlformats.org/drawingml/2006/main">
              <a:ext uri="{FF2B5EF4-FFF2-40B4-BE49-F238E27FC236}">
                <a16:creationId xmlns:a16="http://schemas.microsoft.com/office/drawing/2014/main" id="{02042CC6-68EF-47E7-B329-08B9D0EE36AC}"/>
              </a:ext>
            </a:extLst>
          </p:cNvPr>
          <p:cNvSpPr>
            <a:spLocks xmlns:a="http://schemas.openxmlformats.org/drawingml/2006/main" noGrp="1"/>
          </p:cNvSpPr>
          <p:nvPr/>
        </p:nvSpPr>
        <p:spPr>
          <a:xfrm xmlns:a="http://schemas.openxmlformats.org/drawingml/2006/main">
            <a:off x="685800" y="2400300"/>
            <a:ext cx="33337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350" b="1">
                <a:solidFill>
                  <a:srgbClr val="55BDEB"/>
                </a:solidFill>
              </a:defRPr>
            </a:pPr>
            <a:r>
              <a:rPr sz="1350" b="1">
                <a:solidFill>
                  <a:srgbClr val="55BDEB"/>
                </a:solidFill>
              </a:rPr>
              <a:t>2</a:t>
            </a:r>
          </a:p>
        </p:txBody>
      </p:sp>
      <p:sp>
        <p:nvSpPr>
          <p:cNvPr id="11" name="">
            <a:extLst xmlns:a="http://schemas.openxmlformats.org/drawingml/2006/main">
              <a:ext uri="{FF2B5EF4-FFF2-40B4-BE49-F238E27FC236}">
                <a16:creationId xmlns:a16="http://schemas.microsoft.com/office/drawing/2014/main" id="{3C35EDAF-4C14-487D-B19A-8D3FEF07AB2C}"/>
              </a:ext>
            </a:extLst>
          </p:cNvPr>
          <p:cNvSpPr>
            <a:spLocks xmlns:a="http://schemas.openxmlformats.org/drawingml/2006/main" noGrp="1"/>
          </p:cNvSpPr>
          <p:nvPr/>
        </p:nvSpPr>
        <p:spPr>
          <a:xfrm xmlns:a="http://schemas.openxmlformats.org/drawingml/2006/main">
            <a:off x="1143000" y="2333625"/>
            <a:ext cx="9334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123B5D"/>
                </a:solidFill>
              </a:defRPr>
            </a:pPr>
            <a:r>
              <a:rPr sz="1650" b="1">
                <a:solidFill>
                  <a:srgbClr val="123B5D"/>
                </a:solidFill>
              </a:rPr>
              <a:t>American College of Obstetricians and Gynecologists — The Menopause Years</a:t>
            </a:r>
          </a:p>
        </p:txBody>
      </p:sp>
      <p:sp>
        <p:nvSpPr>
          <p:cNvPr id="12" name="">
            <a:extLst xmlns:a="http://schemas.openxmlformats.org/drawingml/2006/main">
              <a:ext uri="{FF2B5EF4-FFF2-40B4-BE49-F238E27FC236}">
                <a16:creationId xmlns:a16="http://schemas.microsoft.com/office/drawing/2014/main" id="{DDF62360-D515-4E6C-A91B-081CAA18863B}"/>
              </a:ext>
            </a:extLst>
          </p:cNvPr>
          <p:cNvSpPr>
            <a:spLocks xmlns:a="http://schemas.openxmlformats.org/drawingml/2006/main" noGrp="1"/>
          </p:cNvSpPr>
          <p:nvPr/>
        </p:nvSpPr>
        <p:spPr>
          <a:xfrm xmlns:a="http://schemas.openxmlformats.org/drawingml/2006/main">
            <a:off x="1143000" y="2676525"/>
            <a:ext cx="9810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0">
                <a:solidFill>
                  <a:srgbClr val="687584"/>
                </a:solidFill>
              </a:defRPr>
            </a:pPr>
            <a:r>
              <a:rPr sz="975" b="0">
                <a:solidFill>
                  <a:srgbClr val="687584"/>
                </a:solidFill>
              </a:rPr>
              <a:t>https://www.acog.org/womens-health/faqs/the-menopause-years</a:t>
            </a:r>
          </a:p>
        </p:txBody>
      </p:sp>
      <p:sp>
        <p:nvSpPr>
          <p:cNvPr id="13" name="">
            <a:extLst xmlns:a="http://schemas.openxmlformats.org/drawingml/2006/main">
              <a:ext uri="{FF2B5EF4-FFF2-40B4-BE49-F238E27FC236}">
                <a16:creationId xmlns:a16="http://schemas.microsoft.com/office/drawing/2014/main" id="{C06027BB-0902-4049-A6BE-DB5380C2DB7B}"/>
              </a:ext>
            </a:extLst>
          </p:cNvPr>
          <p:cNvSpPr>
            <a:spLocks xmlns:a="http://schemas.openxmlformats.org/drawingml/2006/main" noGrp="1"/>
          </p:cNvSpPr>
          <p:nvPr/>
        </p:nvSpPr>
        <p:spPr>
          <a:xfrm xmlns:a="http://schemas.openxmlformats.org/drawingml/2006/main">
            <a:off x="685800" y="3181350"/>
            <a:ext cx="33337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350" b="1">
                <a:solidFill>
                  <a:srgbClr val="55BDEB"/>
                </a:solidFill>
              </a:defRPr>
            </a:pPr>
            <a:r>
              <a:rPr sz="1350" b="1">
                <a:solidFill>
                  <a:srgbClr val="55BDEB"/>
                </a:solidFill>
              </a:rPr>
              <a:t>3</a:t>
            </a:r>
          </a:p>
        </p:txBody>
      </p:sp>
      <p:sp>
        <p:nvSpPr>
          <p:cNvPr id="14" name="">
            <a:extLst xmlns:a="http://schemas.openxmlformats.org/drawingml/2006/main">
              <a:ext uri="{FF2B5EF4-FFF2-40B4-BE49-F238E27FC236}">
                <a16:creationId xmlns:a16="http://schemas.microsoft.com/office/drawing/2014/main" id="{E09D5D64-883F-4AF9-BB79-64520E1BEC9F}"/>
              </a:ext>
            </a:extLst>
          </p:cNvPr>
          <p:cNvSpPr>
            <a:spLocks xmlns:a="http://schemas.openxmlformats.org/drawingml/2006/main" noGrp="1"/>
          </p:cNvSpPr>
          <p:nvPr/>
        </p:nvSpPr>
        <p:spPr>
          <a:xfrm xmlns:a="http://schemas.openxmlformats.org/drawingml/2006/main">
            <a:off x="1143000" y="3114675"/>
            <a:ext cx="9334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123B5D"/>
                </a:solidFill>
              </a:defRPr>
            </a:pPr>
            <a:r>
              <a:rPr sz="1650" b="1">
                <a:solidFill>
                  <a:srgbClr val="123B5D"/>
                </a:solidFill>
              </a:rPr>
              <a:t>ACOG — Hormone Therapy for Menopause</a:t>
            </a:r>
          </a:p>
        </p:txBody>
      </p:sp>
      <p:sp>
        <p:nvSpPr>
          <p:cNvPr id="15" name="">
            <a:extLst xmlns:a="http://schemas.openxmlformats.org/drawingml/2006/main">
              <a:ext uri="{FF2B5EF4-FFF2-40B4-BE49-F238E27FC236}">
                <a16:creationId xmlns:a16="http://schemas.microsoft.com/office/drawing/2014/main" id="{660F9075-D1D2-4576-86DF-611BF4AA361B}"/>
              </a:ext>
            </a:extLst>
          </p:cNvPr>
          <p:cNvSpPr>
            <a:spLocks xmlns:a="http://schemas.openxmlformats.org/drawingml/2006/main" noGrp="1"/>
          </p:cNvSpPr>
          <p:nvPr/>
        </p:nvSpPr>
        <p:spPr>
          <a:xfrm xmlns:a="http://schemas.openxmlformats.org/drawingml/2006/main">
            <a:off x="1143000" y="3457575"/>
            <a:ext cx="9810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0">
                <a:solidFill>
                  <a:srgbClr val="687584"/>
                </a:solidFill>
              </a:defRPr>
            </a:pPr>
            <a:r>
              <a:rPr sz="975" b="0">
                <a:solidFill>
                  <a:srgbClr val="687584"/>
                </a:solidFill>
              </a:rPr>
              <a:t>https://www.acog.org/womens-health/faqs/hormone-therapy-for-menopause</a:t>
            </a:r>
          </a:p>
        </p:txBody>
      </p:sp>
      <p:sp>
        <p:nvSpPr>
          <p:cNvPr id="16" name="">
            <a:extLst xmlns:a="http://schemas.openxmlformats.org/drawingml/2006/main">
              <a:ext uri="{FF2B5EF4-FFF2-40B4-BE49-F238E27FC236}">
                <a16:creationId xmlns:a16="http://schemas.microsoft.com/office/drawing/2014/main" id="{90E0CA14-69A2-4D3F-9CA2-77FB0AD32034}"/>
              </a:ext>
            </a:extLst>
          </p:cNvPr>
          <p:cNvSpPr>
            <a:spLocks xmlns:a="http://schemas.openxmlformats.org/drawingml/2006/main" noGrp="1"/>
          </p:cNvSpPr>
          <p:nvPr/>
        </p:nvSpPr>
        <p:spPr>
          <a:xfrm xmlns:a="http://schemas.openxmlformats.org/drawingml/2006/main">
            <a:off x="685800" y="3962400"/>
            <a:ext cx="33337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350" b="1">
                <a:solidFill>
                  <a:srgbClr val="55BDEB"/>
                </a:solidFill>
              </a:defRPr>
            </a:pPr>
            <a:r>
              <a:rPr sz="1350" b="1">
                <a:solidFill>
                  <a:srgbClr val="55BDEB"/>
                </a:solidFill>
              </a:rPr>
              <a:t>4</a:t>
            </a:r>
          </a:p>
        </p:txBody>
      </p:sp>
      <p:sp>
        <p:nvSpPr>
          <p:cNvPr id="17" name="">
            <a:extLst xmlns:a="http://schemas.openxmlformats.org/drawingml/2006/main">
              <a:ext uri="{FF2B5EF4-FFF2-40B4-BE49-F238E27FC236}">
                <a16:creationId xmlns:a16="http://schemas.microsoft.com/office/drawing/2014/main" id="{4F13DAFC-AC93-437A-91BD-51CFABFE7D3E}"/>
              </a:ext>
            </a:extLst>
          </p:cNvPr>
          <p:cNvSpPr>
            <a:spLocks xmlns:a="http://schemas.openxmlformats.org/drawingml/2006/main" noGrp="1"/>
          </p:cNvSpPr>
          <p:nvPr/>
        </p:nvSpPr>
        <p:spPr>
          <a:xfrm xmlns:a="http://schemas.openxmlformats.org/drawingml/2006/main">
            <a:off x="1143000" y="3895725"/>
            <a:ext cx="9334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123B5D"/>
                </a:solidFill>
              </a:defRPr>
            </a:pPr>
            <a:r>
              <a:rPr sz="1650" b="1">
                <a:solidFill>
                  <a:srgbClr val="123B5D"/>
                </a:solidFill>
              </a:rPr>
              <a:t>The Menopause Society — Patient Education and Hormone Therapy</a:t>
            </a:r>
          </a:p>
        </p:txBody>
      </p:sp>
      <p:sp>
        <p:nvSpPr>
          <p:cNvPr id="18" name="">
            <a:extLst xmlns:a="http://schemas.openxmlformats.org/drawingml/2006/main">
              <a:ext uri="{FF2B5EF4-FFF2-40B4-BE49-F238E27FC236}">
                <a16:creationId xmlns:a16="http://schemas.microsoft.com/office/drawing/2014/main" id="{79E2681A-46DB-4E42-874D-B591B3CD968B}"/>
              </a:ext>
            </a:extLst>
          </p:cNvPr>
          <p:cNvSpPr>
            <a:spLocks xmlns:a="http://schemas.openxmlformats.org/drawingml/2006/main" noGrp="1"/>
          </p:cNvSpPr>
          <p:nvPr/>
        </p:nvSpPr>
        <p:spPr>
          <a:xfrm xmlns:a="http://schemas.openxmlformats.org/drawingml/2006/main">
            <a:off x="1143000" y="4238625"/>
            <a:ext cx="9810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0">
                <a:solidFill>
                  <a:srgbClr val="687584"/>
                </a:solidFill>
              </a:defRPr>
            </a:pPr>
            <a:r>
              <a:rPr sz="975" b="0">
                <a:solidFill>
                  <a:srgbClr val="687584"/>
                </a:solidFill>
              </a:rPr>
              <a:t>https://menopause.org/patient-education/menopause-topics/hormone-therapy</a:t>
            </a:r>
          </a:p>
        </p:txBody>
      </p:sp>
      <p:sp>
        <p:nvSpPr>
          <p:cNvPr id="19" name="">
            <a:extLst xmlns:a="http://schemas.openxmlformats.org/drawingml/2006/main">
              <a:ext uri="{FF2B5EF4-FFF2-40B4-BE49-F238E27FC236}">
                <a16:creationId xmlns:a16="http://schemas.microsoft.com/office/drawing/2014/main" id="{1DA84A78-DF66-4A55-BC77-2ED0BA42A10A}"/>
              </a:ext>
            </a:extLst>
          </p:cNvPr>
          <p:cNvSpPr>
            <a:spLocks xmlns:a="http://schemas.openxmlformats.org/drawingml/2006/main" noGrp="1"/>
          </p:cNvSpPr>
          <p:nvPr/>
        </p:nvSpPr>
        <p:spPr>
          <a:xfrm xmlns:a="http://schemas.openxmlformats.org/drawingml/2006/main">
            <a:off x="685800" y="4743450"/>
            <a:ext cx="33337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350" b="1">
                <a:solidFill>
                  <a:srgbClr val="55BDEB"/>
                </a:solidFill>
              </a:defRPr>
            </a:pPr>
            <a:r>
              <a:rPr sz="1350" b="1">
                <a:solidFill>
                  <a:srgbClr val="55BDEB"/>
                </a:solidFill>
              </a:rPr>
              <a:t>5</a:t>
            </a:r>
          </a:p>
        </p:txBody>
      </p:sp>
      <p:sp>
        <p:nvSpPr>
          <p:cNvPr id="20" name="">
            <a:extLst xmlns:a="http://schemas.openxmlformats.org/drawingml/2006/main">
              <a:ext uri="{FF2B5EF4-FFF2-40B4-BE49-F238E27FC236}">
                <a16:creationId xmlns:a16="http://schemas.microsoft.com/office/drawing/2014/main" id="{B3A702E0-3C3B-4F4C-85A2-A704BB24A3E6}"/>
              </a:ext>
            </a:extLst>
          </p:cNvPr>
          <p:cNvSpPr>
            <a:spLocks xmlns:a="http://schemas.openxmlformats.org/drawingml/2006/main" noGrp="1"/>
          </p:cNvSpPr>
          <p:nvPr/>
        </p:nvSpPr>
        <p:spPr>
          <a:xfrm xmlns:a="http://schemas.openxmlformats.org/drawingml/2006/main">
            <a:off x="1143000" y="4676775"/>
            <a:ext cx="9334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1650" b="1">
                <a:solidFill>
                  <a:srgbClr val="123B5D"/>
                </a:solidFill>
              </a:defRPr>
            </a:pPr>
            <a:r>
              <a:rPr sz="1650" b="1">
                <a:solidFill>
                  <a:srgbClr val="123B5D"/>
                </a:solidFill>
              </a:rPr>
              <a:t>U.S. Preventive Services Task Force — Menopausal Hormone Therapy for Primary Prevention</a:t>
            </a:r>
          </a:p>
        </p:txBody>
      </p:sp>
      <p:sp>
        <p:nvSpPr>
          <p:cNvPr id="21" name="">
            <a:extLst xmlns:a="http://schemas.openxmlformats.org/drawingml/2006/main">
              <a:ext uri="{FF2B5EF4-FFF2-40B4-BE49-F238E27FC236}">
                <a16:creationId xmlns:a16="http://schemas.microsoft.com/office/drawing/2014/main" id="{A41C8592-33C3-453F-B4D7-3258D0E00902}"/>
              </a:ext>
            </a:extLst>
          </p:cNvPr>
          <p:cNvSpPr>
            <a:spLocks xmlns:a="http://schemas.openxmlformats.org/drawingml/2006/main" noGrp="1"/>
          </p:cNvSpPr>
          <p:nvPr/>
        </p:nvSpPr>
        <p:spPr>
          <a:xfrm xmlns:a="http://schemas.openxmlformats.org/drawingml/2006/main">
            <a:off x="1143000" y="5019675"/>
            <a:ext cx="9810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l">
              <a:defRPr sz="975" b="0">
                <a:solidFill>
                  <a:srgbClr val="687584"/>
                </a:solidFill>
              </a:defRPr>
            </a:pPr>
            <a:r>
              <a:rPr sz="975" b="0">
                <a:solidFill>
                  <a:srgbClr val="687584"/>
                </a:solidFill>
              </a:rPr>
              <a:t>https://www.uspreventiveservicestaskforce.org/uspstf/recommendation/menopausal-hormone-therapy-preventive-medication</a:t>
            </a:r>
          </a:p>
        </p:txBody>
      </p:sp>
      <p:sp>
        <p:nvSpPr>
          <p:cNvPr id="22" name="">
            <a:extLst xmlns:a="http://schemas.openxmlformats.org/drawingml/2006/main">
              <a:ext uri="{FF2B5EF4-FFF2-40B4-BE49-F238E27FC236}">
                <a16:creationId xmlns:a16="http://schemas.microsoft.com/office/drawing/2014/main" id="{0EF2F9CA-5917-4936-AE3D-A47B315BE716}"/>
              </a:ext>
            </a:extLst>
          </p:cNvPr>
          <p:cNvSpPr>
            <a:spLocks xmlns:a="http://schemas.openxmlformats.org/drawingml/2006/main" noGrp="1"/>
          </p:cNvSpPr>
          <p:nvPr/>
        </p:nvSpPr>
        <p:spPr>
          <a:xfrm xmlns:a="http://schemas.openxmlformats.org/drawingml/2006/main">
            <a:off x="666750" y="5715000"/>
            <a:ext cx="10287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350" b="1">
                <a:solidFill>
                  <a:srgbClr val="337A61"/>
                </a:solidFill>
              </a:defRPr>
            </a:pPr>
            <a:r>
              <a:rPr sz="1350" b="1">
                <a:solidFill>
                  <a:srgbClr val="337A61"/>
                </a:solidFill>
              </a:rPr>
              <a:t>Educational content only • Updated 31 August 2026</a:t>
            </a:r>
          </a:p>
        </p:txBody>
      </p:sp>
    </p:spTree>
    <p:extLst>
      <p:ext uri="{BB962C8B-B14F-4D97-AF65-F5344CB8AC3E}">
        <p14:creationId xmlns:p14="http://schemas.microsoft.com/office/powerpoint/2010/main" val="140906396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2026-08-31T00:31:47.9780000Z</dcterms:created>
  <dcterms:modified xsi:type="dcterms:W3CDTF">2026-08-31T00:31:47.9780000Z</dcterms:modified>
</coreProperties>
</file>